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567" r:id="rId2"/>
    <p:sldId id="634" r:id="rId3"/>
    <p:sldId id="636" r:id="rId4"/>
    <p:sldId id="569" r:id="rId5"/>
    <p:sldId id="570" r:id="rId6"/>
    <p:sldId id="572" r:id="rId7"/>
    <p:sldId id="573" r:id="rId8"/>
    <p:sldId id="571" r:id="rId9"/>
    <p:sldId id="575" r:id="rId10"/>
    <p:sldId id="579" r:id="rId11"/>
    <p:sldId id="580" r:id="rId12"/>
    <p:sldId id="576" r:id="rId13"/>
    <p:sldId id="577" r:id="rId14"/>
    <p:sldId id="578" r:id="rId15"/>
    <p:sldId id="582" r:id="rId16"/>
    <p:sldId id="574" r:id="rId17"/>
    <p:sldId id="583" r:id="rId18"/>
    <p:sldId id="584" r:id="rId19"/>
    <p:sldId id="586" r:id="rId20"/>
    <p:sldId id="587" r:id="rId21"/>
    <p:sldId id="599" r:id="rId22"/>
    <p:sldId id="594" r:id="rId23"/>
    <p:sldId id="595" r:id="rId24"/>
    <p:sldId id="597" r:id="rId25"/>
    <p:sldId id="588" r:id="rId26"/>
    <p:sldId id="602" r:id="rId27"/>
    <p:sldId id="631" r:id="rId28"/>
    <p:sldId id="633" r:id="rId29"/>
    <p:sldId id="600" r:id="rId30"/>
    <p:sldId id="601" r:id="rId31"/>
    <p:sldId id="603" r:id="rId32"/>
    <p:sldId id="589" r:id="rId33"/>
    <p:sldId id="604" r:id="rId34"/>
    <p:sldId id="606" r:id="rId35"/>
    <p:sldId id="609" r:id="rId36"/>
    <p:sldId id="610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/>
  <p:cmAuthor id="2" name="David A. Beck" initials="DAB [2]" lastIdx="1" clrIdx="1"/>
  <p:cmAuthor id="3" name="David A. Beck" initials="DAB [2] [2]" lastIdx="1" clrIdx="2"/>
  <p:cmAuthor id="4" name="David A. Beck" initials="DAB [3]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73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17"/>
    <p:restoredTop sz="84003"/>
  </p:normalViewPr>
  <p:slideViewPr>
    <p:cSldViewPr snapToGrid="0" snapToObjects="1">
      <p:cViewPr varScale="1">
        <p:scale>
          <a:sx n="72" d="100"/>
          <a:sy n="72" d="100"/>
        </p:scale>
        <p:origin x="1111" y="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7DD7B-2448-2541-AAB9-DBC91E31B327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E3131-3C16-194D-BD5A-6951E85A0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9050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219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362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43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13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90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786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434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556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770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668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1/2n makes this a quadratic</a:t>
            </a:r>
            <a:r>
              <a:rPr lang="en-US" baseline="0" dirty="0"/>
              <a:t> cost function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15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172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925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358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72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146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Iteration, batch-size,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epoch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96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541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3231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3216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514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29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6631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3273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581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056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5793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694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561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79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40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14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23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857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55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43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7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0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6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9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13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60" y="2082217"/>
            <a:ext cx="7772400" cy="757495"/>
          </a:xfrm>
        </p:spPr>
        <p:txBody>
          <a:bodyPr>
            <a:noAutofit/>
          </a:bodyPr>
          <a:lstStyle/>
          <a:p>
            <a:r>
              <a:rPr lang="en-US" sz="2400" dirty="0"/>
              <a:t>Neural Networks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92900"/>
            <a:ext cx="9144000" cy="1430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59670" y="1261298"/>
            <a:ext cx="283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Advancing data-intensive </a:t>
            </a:r>
            <a:r>
              <a:rPr lang="en-US" dirty="0"/>
              <a:t>discovery in all fields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360" y="1271446"/>
            <a:ext cx="263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Knowledge and solutions for a changing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78" y="339363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139" y="355598"/>
            <a:ext cx="876300" cy="967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232" y="204582"/>
            <a:ext cx="1418994" cy="1418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90984" y="1623576"/>
            <a:ext cx="221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 boundless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457200" y="3756402"/>
            <a:ext cx="4358640" cy="757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Data Science Methods for Cutting-Edge Research (DSMCER)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F287EF1D-6C49-4E21-BB81-B259404A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789" y="2908934"/>
            <a:ext cx="26670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557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0" y="3352800"/>
            <a:ext cx="4699000" cy="3505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Multilayer Perceptron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We can layer </a:t>
            </a:r>
            <a:r>
              <a:rPr lang="en-US" dirty="0" err="1"/>
              <a:t>perceptrons</a:t>
            </a:r>
            <a:endParaRPr lang="en-US" dirty="0"/>
          </a:p>
          <a:p>
            <a:pPr lvl="1"/>
            <a:r>
              <a:rPr lang="en-US" dirty="0"/>
              <a:t>In literature, inputs are treated as a layer itself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83" y="2591154"/>
            <a:ext cx="3365500" cy="160020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666378" y="3814638"/>
            <a:ext cx="3905622" cy="133669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973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468" y="3781337"/>
            <a:ext cx="4124512" cy="3076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Multilayer Perceptron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We can layer </a:t>
            </a:r>
            <a:r>
              <a:rPr lang="en-US" dirty="0" err="1"/>
              <a:t>perceptrons</a:t>
            </a:r>
            <a:endParaRPr lang="en-US" dirty="0"/>
          </a:p>
          <a:p>
            <a:pPr lvl="1"/>
            <a:r>
              <a:rPr lang="en-US" dirty="0"/>
              <a:t>The middle layers are ‘hidden’</a:t>
            </a:r>
          </a:p>
          <a:p>
            <a:pPr lvl="1"/>
            <a:r>
              <a:rPr lang="en-US" dirty="0"/>
              <a:t>The output is a layer and may contain multiple nodes</a:t>
            </a:r>
          </a:p>
        </p:txBody>
      </p:sp>
      <p:sp>
        <p:nvSpPr>
          <p:cNvPr id="5" name="Left Brace 4"/>
          <p:cNvSpPr/>
          <p:nvPr/>
        </p:nvSpPr>
        <p:spPr>
          <a:xfrm rot="5400000">
            <a:off x="4400393" y="3027809"/>
            <a:ext cx="370106" cy="1721224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chemeClr val="tx1">
                <a:lumMod val="95000"/>
                <a:lumOff val="5000"/>
              </a:schemeClr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81636" y="3334036"/>
            <a:ext cx="145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Hidden layers</a:t>
            </a:r>
          </a:p>
        </p:txBody>
      </p:sp>
    </p:spTree>
    <p:extLst>
      <p:ext uri="{BB962C8B-B14F-4D97-AF65-F5344CB8AC3E}">
        <p14:creationId xmlns:p14="http://schemas.microsoft.com/office/powerpoint/2010/main" val="1156288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Multilayer Perceptron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Learning with MLPs</a:t>
            </a:r>
          </a:p>
          <a:p>
            <a:pPr lvl="1"/>
            <a:r>
              <a:rPr lang="en-US" dirty="0"/>
              <a:t>If our output is incorrect by some </a:t>
            </a:r>
            <a:r>
              <a:rPr lang="en-US" dirty="0" err="1"/>
              <a:t>Δ</a:t>
            </a:r>
            <a:r>
              <a:rPr lang="en-US" i="1" dirty="0" err="1"/>
              <a:t>output</a:t>
            </a:r>
            <a:endParaRPr lang="en-US" dirty="0"/>
          </a:p>
          <a:p>
            <a:pPr lvl="1"/>
            <a:r>
              <a:rPr lang="en-US" dirty="0"/>
              <a:t>Ideally we want to find a </a:t>
            </a:r>
            <a:r>
              <a:rPr lang="en-US" dirty="0" err="1"/>
              <a:t>Δ</a:t>
            </a:r>
            <a:r>
              <a:rPr lang="en-US" i="1" dirty="0" err="1"/>
              <a:t>w</a:t>
            </a:r>
            <a:r>
              <a:rPr lang="en-US" i="1" baseline="-25000" dirty="0" err="1"/>
              <a:t>i</a:t>
            </a:r>
            <a:r>
              <a:rPr lang="en-US" dirty="0"/>
              <a:t> that modifies output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 practice this is hard.  Why?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734671" y="4364528"/>
            <a:ext cx="5499847" cy="2374659"/>
            <a:chOff x="1734671" y="4364528"/>
            <a:chExt cx="5499847" cy="237465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0448" y="4364528"/>
              <a:ext cx="4554070" cy="223908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128247" y="6369855"/>
              <a:ext cx="2402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Random internet image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734671" y="5299404"/>
              <a:ext cx="641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Hint: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615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sigmoid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What if we had a smoother transition?</a:t>
            </a:r>
          </a:p>
          <a:p>
            <a:r>
              <a:rPr lang="en-US" dirty="0"/>
              <a:t>The sigmoid function (also used in logistic reg.)</a:t>
            </a:r>
          </a:p>
          <a:p>
            <a:pPr lvl="1"/>
            <a:r>
              <a:rPr lang="en-US" dirty="0"/>
              <a:t>Outputs only values from 0 to 1</a:t>
            </a:r>
          </a:p>
          <a:p>
            <a:pPr lvl="1"/>
            <a:r>
              <a:rPr lang="en-US" dirty="0"/>
              <a:t>Monotonic, increasing, differentiable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599" y="3878356"/>
            <a:ext cx="4064000" cy="2705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383324" y="4809919"/>
                <a:ext cx="1600631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</m:d>
                      <m:box>
                        <m:box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324" y="4809919"/>
                <a:ext cx="1600631" cy="52501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244938" y="6488668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Wikipedia </a:t>
            </a:r>
          </a:p>
        </p:txBody>
      </p:sp>
    </p:spTree>
    <p:extLst>
      <p:ext uri="{BB962C8B-B14F-4D97-AF65-F5344CB8AC3E}">
        <p14:creationId xmlns:p14="http://schemas.microsoft.com/office/powerpoint/2010/main" val="868747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Sigmoid neuron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Use the sigmoid as out activation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329002" y="2441816"/>
                <a:ext cx="1600631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</m:d>
                      <m:box>
                        <m:box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002" y="2441816"/>
                <a:ext cx="1600631" cy="52501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809451" y="2237325"/>
                <a:ext cx="3025588" cy="13902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𝑤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m:rPr>
                        <m:nor/>
                      </m:rPr>
                      <a:rPr lang="en-US" dirty="0"/>
                      <m:t>x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r>
                      <a:rPr lang="mr-IN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mr-IN" b="0" i="1" dirty="0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mr-IN" b="0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nary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b="0" dirty="0">
                    <a:ea typeface="Cambria Math" charset="0"/>
                    <a:cs typeface="Cambria Math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451" y="2237325"/>
                <a:ext cx="3025588" cy="1390252"/>
              </a:xfrm>
              <a:prstGeom prst="rect">
                <a:avLst/>
              </a:prstGeom>
              <a:blipFill>
                <a:blip r:embed="rId4"/>
                <a:stretch>
                  <a:fillRect l="-14315" b="-49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569304" y="3714996"/>
                <a:ext cx="3108928" cy="576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mr-I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𝑤</m:t>
                                      </m:r>
                                    </m:e>
                                  </m:nary>
                                </m:e>
                                <m:sub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9304" y="3714996"/>
                <a:ext cx="3108928" cy="57656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/>
          <p:cNvGrpSpPr/>
          <p:nvPr/>
        </p:nvGrpSpPr>
        <p:grpSpPr>
          <a:xfrm>
            <a:off x="814182" y="4721192"/>
            <a:ext cx="7515636" cy="1873553"/>
            <a:chOff x="1271524" y="4728124"/>
            <a:chExt cx="7515636" cy="1873553"/>
          </a:xfrm>
        </p:grpSpPr>
        <p:grpSp>
          <p:nvGrpSpPr>
            <p:cNvPr id="26" name="Group 25"/>
            <p:cNvGrpSpPr/>
            <p:nvPr/>
          </p:nvGrpSpPr>
          <p:grpSpPr>
            <a:xfrm>
              <a:off x="1271524" y="4728124"/>
              <a:ext cx="4406708" cy="1873553"/>
              <a:chOff x="806824" y="3751730"/>
              <a:chExt cx="4406708" cy="1873553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806824" y="3778624"/>
                <a:ext cx="364202" cy="1846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x</a:t>
                </a:r>
                <a:r>
                  <a:rPr lang="en-US" i="1" baseline="-25000" dirty="0"/>
                  <a:t>1</a:t>
                </a:r>
              </a:p>
              <a:p>
                <a:r>
                  <a:rPr lang="en-US" i="1" dirty="0"/>
                  <a:t>x</a:t>
                </a:r>
                <a:r>
                  <a:rPr lang="en-US" i="1" baseline="-25000" dirty="0"/>
                  <a:t>2</a:t>
                </a:r>
              </a:p>
              <a:p>
                <a:r>
                  <a:rPr lang="en-US" i="1" dirty="0"/>
                  <a:t>x</a:t>
                </a:r>
                <a:r>
                  <a:rPr lang="en-US" i="1" baseline="-25000" dirty="0"/>
                  <a:t>3</a:t>
                </a:r>
              </a:p>
              <a:p>
                <a:r>
                  <a:rPr lang="en-US" i="1" dirty="0"/>
                  <a:t>x</a:t>
                </a:r>
                <a:r>
                  <a:rPr lang="en-US" i="1" baseline="-25000" dirty="0"/>
                  <a:t>4</a:t>
                </a:r>
              </a:p>
              <a:p>
                <a:r>
                  <a:rPr lang="mr-IN" i="1" baseline="-25000" dirty="0"/>
                  <a:t>…</a:t>
                </a:r>
                <a:endParaRPr lang="en-US" i="1" baseline="-25000" dirty="0"/>
              </a:p>
              <a:p>
                <a:r>
                  <a:rPr lang="en-US" i="1" dirty="0" err="1"/>
                  <a:t>x</a:t>
                </a:r>
                <a:r>
                  <a:rPr lang="en-US" i="1" baseline="-25000" dirty="0" err="1"/>
                  <a:t>n</a:t>
                </a:r>
                <a:endParaRPr lang="en-US" i="1" baseline="-25000" dirty="0"/>
              </a:p>
              <a:p>
                <a:endParaRPr lang="en-US" i="1" baseline="-25000" dirty="0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1211367" y="4020670"/>
                <a:ext cx="4002165" cy="1298626"/>
                <a:chOff x="1211367" y="4020670"/>
                <a:chExt cx="4002165" cy="1298626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2272553" y="4191354"/>
                  <a:ext cx="914400" cy="9144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4387665" y="4463888"/>
                  <a:ext cx="8258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output</a:t>
                  </a:r>
                </a:p>
              </p:txBody>
            </p:sp>
            <p:cxnSp>
              <p:nvCxnSpPr>
                <p:cNvPr id="39" name="Straight Arrow Connector 38"/>
                <p:cNvCxnSpPr/>
                <p:nvPr/>
              </p:nvCxnSpPr>
              <p:spPr>
                <a:xfrm>
                  <a:off x="1211367" y="4020670"/>
                  <a:ext cx="1101527" cy="62788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/>
                <p:cNvCxnSpPr>
                  <a:stCxn id="35" idx="6"/>
                  <a:endCxn id="36" idx="1"/>
                </p:cNvCxnSpPr>
                <p:nvPr/>
              </p:nvCxnSpPr>
              <p:spPr>
                <a:xfrm>
                  <a:off x="3186953" y="4648554"/>
                  <a:ext cx="1200712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/>
                <p:cNvCxnSpPr>
                  <a:endCxn id="35" idx="2"/>
                </p:cNvCxnSpPr>
                <p:nvPr/>
              </p:nvCxnSpPr>
              <p:spPr>
                <a:xfrm>
                  <a:off x="1211367" y="4334076"/>
                  <a:ext cx="1061186" cy="3144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/>
                <p:cNvCxnSpPr/>
                <p:nvPr/>
              </p:nvCxnSpPr>
              <p:spPr>
                <a:xfrm>
                  <a:off x="1211367" y="4601512"/>
                  <a:ext cx="1020845" cy="465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/>
                <p:cNvCxnSpPr>
                  <a:endCxn id="35" idx="2"/>
                </p:cNvCxnSpPr>
                <p:nvPr/>
              </p:nvCxnSpPr>
              <p:spPr>
                <a:xfrm flipV="1">
                  <a:off x="1211367" y="4648554"/>
                  <a:ext cx="1061186" cy="22361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/>
                <p:cNvCxnSpPr/>
                <p:nvPr/>
              </p:nvCxnSpPr>
              <p:spPr>
                <a:xfrm flipV="1">
                  <a:off x="1211367" y="4648018"/>
                  <a:ext cx="1061186" cy="6712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/>
              <p:cNvGrpSpPr/>
              <p:nvPr/>
            </p:nvGrpSpPr>
            <p:grpSpPr>
              <a:xfrm>
                <a:off x="1128899" y="3751730"/>
                <a:ext cx="584753" cy="1450822"/>
                <a:chOff x="1128899" y="3751730"/>
                <a:chExt cx="584753" cy="1450822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285330" y="375173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1</a:t>
                  </a: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217242" y="4052227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2</a:t>
                  </a: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1179733" y="427340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3</a:t>
                  </a: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1143992" y="4504572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4</a:t>
                  </a: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1128899" y="483322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err="1"/>
                    <a:t>w</a:t>
                  </a:r>
                  <a:r>
                    <a:rPr lang="en-US" i="1" baseline="-25000" dirty="0" err="1"/>
                    <a:t>n</a:t>
                  </a:r>
                  <a:endParaRPr lang="en-US" i="1" baseline="-25000" dirty="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5678232" y="5307321"/>
                  <a:ext cx="3108928" cy="5765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US" i="1" dirty="0">
                                                <a:latin typeface="Cambria Math" panose="02040503050406030204" pitchFamily="18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nary>
                                  </m:e>
                                  <m:sub>
                                    <m:r>
                                      <a:rPr lang="en-US" i="1" dirty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𝑏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8232" y="5307321"/>
                  <a:ext cx="3108928" cy="57656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1246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Sigmoid 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Use the sigmoid as out activation function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𝑤</m:t>
                    </m:r>
                    <m:r>
                      <a:rPr lang="en-US" i="1">
                        <a:latin typeface="Cambria Math" charset="0"/>
                      </a:rPr>
                      <m:t>⋅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is a large positive number,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sup>
                    </m:sSup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smtClean="0">
                        <a:latin typeface="Cambria Math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𝑤</m:t>
                    </m:r>
                    <m:r>
                      <a:rPr lang="en-US" i="1">
                        <a:latin typeface="Cambria Math" charset="0"/>
                      </a:rPr>
                      <m:t>⋅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is a large negative number,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𝑤</m:t>
                    </m:r>
                    <m:r>
                      <a:rPr lang="en-US" i="1">
                        <a:latin typeface="Cambria Math" charset="0"/>
                      </a:rPr>
                      <m:t>⋅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is in the middle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varies smoothly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 r="-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/>
          <p:cNvGrpSpPr/>
          <p:nvPr/>
        </p:nvGrpSpPr>
        <p:grpSpPr>
          <a:xfrm>
            <a:off x="814182" y="2116095"/>
            <a:ext cx="7515636" cy="1873553"/>
            <a:chOff x="1271524" y="4728124"/>
            <a:chExt cx="7515636" cy="1873553"/>
          </a:xfrm>
        </p:grpSpPr>
        <p:grpSp>
          <p:nvGrpSpPr>
            <p:cNvPr id="26" name="Group 25"/>
            <p:cNvGrpSpPr/>
            <p:nvPr/>
          </p:nvGrpSpPr>
          <p:grpSpPr>
            <a:xfrm>
              <a:off x="1271524" y="4728124"/>
              <a:ext cx="4406708" cy="1873553"/>
              <a:chOff x="806824" y="3751730"/>
              <a:chExt cx="4406708" cy="1873553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806824" y="3778624"/>
                <a:ext cx="364202" cy="1846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x</a:t>
                </a:r>
                <a:r>
                  <a:rPr lang="en-US" i="1" baseline="-25000" dirty="0"/>
                  <a:t>1</a:t>
                </a:r>
              </a:p>
              <a:p>
                <a:r>
                  <a:rPr lang="en-US" i="1" dirty="0"/>
                  <a:t>x</a:t>
                </a:r>
                <a:r>
                  <a:rPr lang="en-US" i="1" baseline="-25000" dirty="0"/>
                  <a:t>2</a:t>
                </a:r>
              </a:p>
              <a:p>
                <a:r>
                  <a:rPr lang="en-US" i="1" dirty="0"/>
                  <a:t>x</a:t>
                </a:r>
                <a:r>
                  <a:rPr lang="en-US" i="1" baseline="-25000" dirty="0"/>
                  <a:t>3</a:t>
                </a:r>
              </a:p>
              <a:p>
                <a:r>
                  <a:rPr lang="en-US" i="1" dirty="0"/>
                  <a:t>x</a:t>
                </a:r>
                <a:r>
                  <a:rPr lang="en-US" i="1" baseline="-25000" dirty="0"/>
                  <a:t>4</a:t>
                </a:r>
              </a:p>
              <a:p>
                <a:r>
                  <a:rPr lang="mr-IN" i="1" baseline="-25000" dirty="0"/>
                  <a:t>…</a:t>
                </a:r>
                <a:endParaRPr lang="en-US" i="1" baseline="-25000" dirty="0"/>
              </a:p>
              <a:p>
                <a:r>
                  <a:rPr lang="en-US" i="1" dirty="0" err="1"/>
                  <a:t>x</a:t>
                </a:r>
                <a:r>
                  <a:rPr lang="en-US" i="1" baseline="-25000" dirty="0" err="1"/>
                  <a:t>n</a:t>
                </a:r>
                <a:endParaRPr lang="en-US" i="1" baseline="-25000" dirty="0"/>
              </a:p>
              <a:p>
                <a:endParaRPr lang="en-US" i="1" baseline="-25000" dirty="0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1211367" y="4020670"/>
                <a:ext cx="4002165" cy="1298626"/>
                <a:chOff x="1211367" y="4020670"/>
                <a:chExt cx="4002165" cy="1298626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2272553" y="4191354"/>
                  <a:ext cx="914400" cy="9144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4387665" y="4463888"/>
                  <a:ext cx="8258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output</a:t>
                  </a:r>
                </a:p>
              </p:txBody>
            </p:sp>
            <p:cxnSp>
              <p:nvCxnSpPr>
                <p:cNvPr id="39" name="Straight Arrow Connector 38"/>
                <p:cNvCxnSpPr/>
                <p:nvPr/>
              </p:nvCxnSpPr>
              <p:spPr>
                <a:xfrm>
                  <a:off x="1211367" y="4020670"/>
                  <a:ext cx="1101527" cy="62788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/>
                <p:cNvCxnSpPr>
                  <a:stCxn id="35" idx="6"/>
                  <a:endCxn id="36" idx="1"/>
                </p:cNvCxnSpPr>
                <p:nvPr/>
              </p:nvCxnSpPr>
              <p:spPr>
                <a:xfrm>
                  <a:off x="3186953" y="4648554"/>
                  <a:ext cx="1200712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/>
                <p:cNvCxnSpPr>
                  <a:endCxn id="35" idx="2"/>
                </p:cNvCxnSpPr>
                <p:nvPr/>
              </p:nvCxnSpPr>
              <p:spPr>
                <a:xfrm>
                  <a:off x="1211367" y="4334076"/>
                  <a:ext cx="1061186" cy="3144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/>
                <p:cNvCxnSpPr/>
                <p:nvPr/>
              </p:nvCxnSpPr>
              <p:spPr>
                <a:xfrm>
                  <a:off x="1211367" y="4601512"/>
                  <a:ext cx="1020845" cy="465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/>
                <p:cNvCxnSpPr>
                  <a:endCxn id="35" idx="2"/>
                </p:cNvCxnSpPr>
                <p:nvPr/>
              </p:nvCxnSpPr>
              <p:spPr>
                <a:xfrm flipV="1">
                  <a:off x="1211367" y="4648554"/>
                  <a:ext cx="1061186" cy="22361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/>
                <p:cNvCxnSpPr/>
                <p:nvPr/>
              </p:nvCxnSpPr>
              <p:spPr>
                <a:xfrm flipV="1">
                  <a:off x="1211367" y="4648018"/>
                  <a:ext cx="1061186" cy="6712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/>
              <p:cNvGrpSpPr/>
              <p:nvPr/>
            </p:nvGrpSpPr>
            <p:grpSpPr>
              <a:xfrm>
                <a:off x="1128899" y="3751730"/>
                <a:ext cx="584753" cy="1450822"/>
                <a:chOff x="1128899" y="3751730"/>
                <a:chExt cx="584753" cy="1450822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285330" y="375173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1</a:t>
                  </a: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217242" y="4052227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2</a:t>
                  </a: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1179733" y="427340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3</a:t>
                  </a: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1143992" y="4504572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4</a:t>
                  </a: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1128899" y="483322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err="1"/>
                    <a:t>w</a:t>
                  </a:r>
                  <a:r>
                    <a:rPr lang="en-US" i="1" baseline="-25000" dirty="0" err="1"/>
                    <a:t>n</a:t>
                  </a:r>
                  <a:endParaRPr lang="en-US" i="1" baseline="-25000" dirty="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5678232" y="5307321"/>
                  <a:ext cx="3108928" cy="5765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US" i="1" dirty="0">
                                                <a:latin typeface="Cambria Math" panose="02040503050406030204" pitchFamily="18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nary>
                                  </m:e>
                                  <m:sub>
                                    <m:r>
                                      <a:rPr lang="en-US" i="1" dirty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𝑏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8232" y="5307321"/>
                  <a:ext cx="3108928" cy="57656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39521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We can layer sigmoid neurons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647" y="4033188"/>
            <a:ext cx="3644153" cy="271834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93699" y="2202481"/>
            <a:ext cx="7515636" cy="1873553"/>
            <a:chOff x="1271524" y="4728124"/>
            <a:chExt cx="7515636" cy="1873553"/>
          </a:xfrm>
        </p:grpSpPr>
        <p:grpSp>
          <p:nvGrpSpPr>
            <p:cNvPr id="6" name="Group 5"/>
            <p:cNvGrpSpPr/>
            <p:nvPr/>
          </p:nvGrpSpPr>
          <p:grpSpPr>
            <a:xfrm>
              <a:off x="1271524" y="4728124"/>
              <a:ext cx="4406708" cy="1873553"/>
              <a:chOff x="806824" y="3751730"/>
              <a:chExt cx="4406708" cy="1873553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806824" y="3778624"/>
                <a:ext cx="364202" cy="1846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x</a:t>
                </a:r>
                <a:r>
                  <a:rPr lang="en-US" i="1" baseline="-25000" dirty="0"/>
                  <a:t>1</a:t>
                </a:r>
              </a:p>
              <a:p>
                <a:r>
                  <a:rPr lang="en-US" i="1" dirty="0"/>
                  <a:t>x</a:t>
                </a:r>
                <a:r>
                  <a:rPr lang="en-US" i="1" baseline="-25000" dirty="0"/>
                  <a:t>2</a:t>
                </a:r>
              </a:p>
              <a:p>
                <a:r>
                  <a:rPr lang="en-US" i="1" dirty="0"/>
                  <a:t>x</a:t>
                </a:r>
                <a:r>
                  <a:rPr lang="en-US" i="1" baseline="-25000" dirty="0"/>
                  <a:t>3</a:t>
                </a:r>
              </a:p>
              <a:p>
                <a:r>
                  <a:rPr lang="en-US" i="1" dirty="0"/>
                  <a:t>x</a:t>
                </a:r>
                <a:r>
                  <a:rPr lang="en-US" i="1" baseline="-25000" dirty="0"/>
                  <a:t>4</a:t>
                </a:r>
              </a:p>
              <a:p>
                <a:r>
                  <a:rPr lang="mr-IN" i="1" baseline="-25000" dirty="0"/>
                  <a:t>…</a:t>
                </a:r>
                <a:endParaRPr lang="en-US" i="1" baseline="-25000" dirty="0"/>
              </a:p>
              <a:p>
                <a:r>
                  <a:rPr lang="en-US" i="1" dirty="0" err="1"/>
                  <a:t>x</a:t>
                </a:r>
                <a:r>
                  <a:rPr lang="en-US" i="1" baseline="-25000" dirty="0" err="1"/>
                  <a:t>n</a:t>
                </a:r>
                <a:endParaRPr lang="en-US" i="1" baseline="-25000" dirty="0"/>
              </a:p>
              <a:p>
                <a:endParaRPr lang="en-US" i="1" baseline="-25000" dirty="0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1211367" y="4020670"/>
                <a:ext cx="4002165" cy="1298626"/>
                <a:chOff x="1211367" y="4020670"/>
                <a:chExt cx="4002165" cy="1298626"/>
              </a:xfrm>
            </p:grpSpPr>
            <p:sp>
              <p:nvSpPr>
                <p:cNvPr id="16" name="Oval 15"/>
                <p:cNvSpPr/>
                <p:nvPr/>
              </p:nvSpPr>
              <p:spPr>
                <a:xfrm>
                  <a:off x="2272553" y="4191354"/>
                  <a:ext cx="914400" cy="9144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4387665" y="4463888"/>
                  <a:ext cx="8258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output</a:t>
                  </a:r>
                </a:p>
              </p:txBody>
            </p:sp>
            <p:cxnSp>
              <p:nvCxnSpPr>
                <p:cNvPr id="18" name="Straight Arrow Connector 17"/>
                <p:cNvCxnSpPr/>
                <p:nvPr/>
              </p:nvCxnSpPr>
              <p:spPr>
                <a:xfrm>
                  <a:off x="1211367" y="4020670"/>
                  <a:ext cx="1101527" cy="62788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/>
                <p:cNvCxnSpPr/>
                <p:nvPr/>
              </p:nvCxnSpPr>
              <p:spPr>
                <a:xfrm>
                  <a:off x="3186953" y="4648554"/>
                  <a:ext cx="1200712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/>
                <p:cNvCxnSpPr/>
                <p:nvPr/>
              </p:nvCxnSpPr>
              <p:spPr>
                <a:xfrm>
                  <a:off x="1211367" y="4334076"/>
                  <a:ext cx="1061186" cy="3144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/>
                <p:cNvCxnSpPr/>
                <p:nvPr/>
              </p:nvCxnSpPr>
              <p:spPr>
                <a:xfrm>
                  <a:off x="1211367" y="4601512"/>
                  <a:ext cx="1020845" cy="465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/>
                <p:cNvCxnSpPr/>
                <p:nvPr/>
              </p:nvCxnSpPr>
              <p:spPr>
                <a:xfrm flipV="1">
                  <a:off x="1211367" y="4648554"/>
                  <a:ext cx="1061186" cy="22361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/>
                <p:cNvCxnSpPr/>
                <p:nvPr/>
              </p:nvCxnSpPr>
              <p:spPr>
                <a:xfrm flipV="1">
                  <a:off x="1211367" y="4648018"/>
                  <a:ext cx="1061186" cy="6712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Group 9"/>
              <p:cNvGrpSpPr/>
              <p:nvPr/>
            </p:nvGrpSpPr>
            <p:grpSpPr>
              <a:xfrm>
                <a:off x="1128899" y="3751730"/>
                <a:ext cx="584753" cy="1450822"/>
                <a:chOff x="1128899" y="3751730"/>
                <a:chExt cx="584753" cy="1450822"/>
              </a:xfrm>
            </p:grpSpPr>
            <p:sp>
              <p:nvSpPr>
                <p:cNvPr id="11" name="TextBox 10"/>
                <p:cNvSpPr txBox="1"/>
                <p:nvPr/>
              </p:nvSpPr>
              <p:spPr>
                <a:xfrm>
                  <a:off x="1285330" y="375173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1</a:t>
                  </a: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1217242" y="4052227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2</a:t>
                  </a: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1179733" y="427340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3</a:t>
                  </a: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1143992" y="4504572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4</a:t>
                  </a: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1128899" y="483322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err="1"/>
                    <a:t>w</a:t>
                  </a:r>
                  <a:r>
                    <a:rPr lang="en-US" i="1" baseline="-25000" dirty="0" err="1"/>
                    <a:t>n</a:t>
                  </a:r>
                  <a:endParaRPr lang="en-US" i="1" baseline="-25000" dirty="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5678232" y="5307321"/>
                  <a:ext cx="3108928" cy="5765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US" i="1" dirty="0">
                                                <a:latin typeface="Cambria Math" panose="02040503050406030204" pitchFamily="18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nary>
                                  </m:e>
                                  <m:sub>
                                    <m:r>
                                      <a:rPr lang="en-US" i="1" dirty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𝑏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8232" y="5307321"/>
                  <a:ext cx="3108928" cy="57656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Straight Arrow Connector 24"/>
          <p:cNvCxnSpPr/>
          <p:nvPr/>
        </p:nvCxnSpPr>
        <p:spPr>
          <a:xfrm>
            <a:off x="2773828" y="3653303"/>
            <a:ext cx="2336054" cy="124142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500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This is a strictly ‘feed forward network’</a:t>
            </a:r>
          </a:p>
          <a:p>
            <a:pPr lvl="1"/>
            <a:r>
              <a:rPr lang="en-US" dirty="0"/>
              <a:t>Layers only propagate forward in the hierarchy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177" y="3026693"/>
            <a:ext cx="3821692" cy="285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94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Recurrent neural networks allow loops</a:t>
            </a:r>
          </a:p>
          <a:p>
            <a:pPr lvl="1"/>
            <a:r>
              <a:rPr lang="en-US" dirty="0"/>
              <a:t>Loops allow for time delays</a:t>
            </a:r>
          </a:p>
          <a:p>
            <a:pPr lvl="1"/>
            <a:r>
              <a:rPr lang="en-US" dirty="0"/>
              <a:t>Can be used for sequence prediction</a:t>
            </a:r>
          </a:p>
          <a:p>
            <a:pPr lvl="2"/>
            <a:r>
              <a:rPr lang="en-US" dirty="0"/>
              <a:t>Not just in time</a:t>
            </a:r>
          </a:p>
          <a:p>
            <a:pPr lvl="2"/>
            <a:r>
              <a:rPr lang="en-US" dirty="0"/>
              <a:t>Protein / DNA sequence, i.e.</a:t>
            </a:r>
          </a:p>
          <a:p>
            <a:pPr lvl="2"/>
            <a:r>
              <a:rPr lang="en-US" dirty="0" err="1"/>
              <a:t>Heteropolymer</a:t>
            </a:r>
            <a:r>
              <a:rPr lang="en-US" dirty="0"/>
              <a:t> sequence</a:t>
            </a:r>
          </a:p>
          <a:p>
            <a:pPr lvl="2"/>
            <a:r>
              <a:rPr lang="en-US" dirty="0"/>
              <a:t>Structural states</a:t>
            </a:r>
          </a:p>
          <a:p>
            <a:pPr lvl="2"/>
            <a:r>
              <a:rPr lang="mr-IN" dirty="0"/>
              <a:t>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536" y="3119718"/>
            <a:ext cx="2575264" cy="28507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23892" y="6176345"/>
            <a:ext cx="266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Elman network, </a:t>
            </a:r>
            <a:r>
              <a:rPr lang="en-US" dirty="0" err="1"/>
              <a:t>wikipedia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5016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Let’s define a </a:t>
                </a:r>
                <a:r>
                  <a:rPr lang="en-US" i="1" dirty="0"/>
                  <a:t>cost</a:t>
                </a:r>
                <a:r>
                  <a:rPr lang="en-US" dirty="0"/>
                  <a:t> function that is our MSE</a:t>
                </a:r>
              </a:p>
              <a:p>
                <a:br>
                  <a:rPr lang="en-US" dirty="0"/>
                </a:br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:r>
                  <a:rPr lang="en-US" i="1" dirty="0"/>
                  <a:t>w</a:t>
                </a:r>
                <a:r>
                  <a:rPr lang="en-US" dirty="0"/>
                  <a:t> and </a:t>
                </a:r>
                <a:r>
                  <a:rPr lang="en-US" i="1" dirty="0"/>
                  <a:t>b</a:t>
                </a:r>
                <a:r>
                  <a:rPr lang="en-US" dirty="0"/>
                  <a:t> are the </a:t>
                </a:r>
                <a:r>
                  <a:rPr lang="en-US" b="1" dirty="0"/>
                  <a:t>vectors</a:t>
                </a:r>
                <a:r>
                  <a:rPr lang="en-US" dirty="0"/>
                  <a:t> of weights and biases collectively</a:t>
                </a:r>
              </a:p>
              <a:p>
                <a:pPr lvl="1"/>
                <a:r>
                  <a:rPr lang="en-US" i="1" dirty="0"/>
                  <a:t>n</a:t>
                </a:r>
                <a:r>
                  <a:rPr lang="en-US" dirty="0"/>
                  <a:t> is the number of training samples in set </a:t>
                </a:r>
                <a:r>
                  <a:rPr lang="en-US" i="1" dirty="0"/>
                  <a:t>x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are predictions from our network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are the true observations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𝑦</m:t>
                    </m:r>
                  </m:oMath>
                </a14:m>
                <a:r>
                  <a:rPr lang="en-US" dirty="0"/>
                  <a:t> can be vectors in general -&gt;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acc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Our goal in learning is to minimize this </a:t>
                </a:r>
                <a:r>
                  <a:rPr lang="en-US" i="1" dirty="0"/>
                  <a:t>cost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>
                <a:blip r:embed="rId3"/>
                <a:stretch>
                  <a:fillRect l="-1404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138081" y="2191871"/>
                <a:ext cx="4652683" cy="6721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MSE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 </m:t>
                      </m:r>
                      <m:r>
                        <a:rPr lang="mr-I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𝐶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𝑤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box>
                        <m:box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081" y="2191871"/>
                <a:ext cx="4652683" cy="6721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6176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D0A8C-0E90-4732-9657-32A73B245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F76E0-FB83-4CE0-98DC-0B4F9381E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How does our </a:t>
            </a:r>
            <a:r>
              <a:rPr lang="en-US" altLang="zh-CN" sz="2800" dirty="0"/>
              <a:t>brain recognize the photographer?</a:t>
            </a:r>
            <a:r>
              <a:rPr lang="en-US" sz="2800" dirty="0"/>
              <a:t> </a:t>
            </a:r>
          </a:p>
        </p:txBody>
      </p:sp>
      <p:pic>
        <p:nvPicPr>
          <p:cNvPr id="1030" name="Picture 6" descr="Image result for skimage data camera default">
            <a:extLst>
              <a:ext uri="{FF2B5EF4-FFF2-40B4-BE49-F238E27FC236}">
                <a16:creationId xmlns:a16="http://schemas.microsoft.com/office/drawing/2014/main" id="{7C77A1BA-512D-48A3-A251-8B665264FE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71"/>
          <a:stretch/>
        </p:blipFill>
        <p:spPr bwMode="auto">
          <a:xfrm>
            <a:off x="-147895" y="2443953"/>
            <a:ext cx="3953048" cy="337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195D5D-D681-48A0-AB0D-373C5E829F4B}"/>
              </a:ext>
            </a:extLst>
          </p:cNvPr>
          <p:cNvCxnSpPr>
            <a:cxnSpLocks/>
          </p:cNvCxnSpPr>
          <p:nvPr/>
        </p:nvCxnSpPr>
        <p:spPr>
          <a:xfrm flipV="1">
            <a:off x="644235" y="2819958"/>
            <a:ext cx="0" cy="2585524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8E76F8B-0728-49B5-9D66-96D614CD20A7}"/>
              </a:ext>
            </a:extLst>
          </p:cNvPr>
          <p:cNvCxnSpPr>
            <a:cxnSpLocks/>
          </p:cNvCxnSpPr>
          <p:nvPr/>
        </p:nvCxnSpPr>
        <p:spPr>
          <a:xfrm>
            <a:off x="644235" y="5407691"/>
            <a:ext cx="2680855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558E18D-8FE0-4BBD-8728-390C0C0F67BC}"/>
              </a:ext>
            </a:extLst>
          </p:cNvPr>
          <p:cNvSpPr/>
          <p:nvPr/>
        </p:nvSpPr>
        <p:spPr>
          <a:xfrm>
            <a:off x="3595256" y="3782291"/>
            <a:ext cx="630381" cy="527935"/>
          </a:xfrm>
          <a:prstGeom prst="rightArrow">
            <a:avLst/>
          </a:prstGeom>
          <a:noFill/>
          <a:ln w="2540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Image result for retina grid">
            <a:extLst>
              <a:ext uri="{FF2B5EF4-FFF2-40B4-BE49-F238E27FC236}">
                <a16:creationId xmlns:a16="http://schemas.microsoft.com/office/drawing/2014/main" id="{870A2F19-32B2-4435-9F0F-E04043D13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110" y="2671913"/>
            <a:ext cx="2969794" cy="286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CB0E84A-7B73-44C0-B57B-4E1C7F7FDE5C}"/>
              </a:ext>
            </a:extLst>
          </p:cNvPr>
          <p:cNvSpPr/>
          <p:nvPr/>
        </p:nvSpPr>
        <p:spPr>
          <a:xfrm>
            <a:off x="1392593" y="5632195"/>
            <a:ext cx="845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Picture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C20FED-AACB-42F4-822A-B49043CB438A}"/>
              </a:ext>
            </a:extLst>
          </p:cNvPr>
          <p:cNvSpPr/>
          <p:nvPr/>
        </p:nvSpPr>
        <p:spPr>
          <a:xfrm>
            <a:off x="5338849" y="5627777"/>
            <a:ext cx="78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Retina</a:t>
            </a:r>
            <a:endParaRPr lang="en-US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8C76796-4449-4927-8354-04EB44D4291A}"/>
              </a:ext>
            </a:extLst>
          </p:cNvPr>
          <p:cNvSpPr/>
          <p:nvPr/>
        </p:nvSpPr>
        <p:spPr>
          <a:xfrm>
            <a:off x="7208377" y="3782291"/>
            <a:ext cx="630381" cy="527935"/>
          </a:xfrm>
          <a:prstGeom prst="rightArrow">
            <a:avLst/>
          </a:prstGeom>
          <a:noFill/>
          <a:ln w="2540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2D44F0-D10C-469D-804C-79C5A0B3C610}"/>
              </a:ext>
            </a:extLst>
          </p:cNvPr>
          <p:cNvSpPr/>
          <p:nvPr/>
        </p:nvSpPr>
        <p:spPr>
          <a:xfrm>
            <a:off x="7759306" y="3782291"/>
            <a:ext cx="1480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photographer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118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36001" cy="5120349"/>
          </a:xfrm>
        </p:spPr>
        <p:txBody>
          <a:bodyPr>
            <a:normAutofit/>
          </a:bodyPr>
          <a:lstStyle/>
          <a:p>
            <a:r>
              <a:rPr lang="en-US" dirty="0"/>
              <a:t>Our goal in learning is to minimize the </a:t>
            </a:r>
            <a:r>
              <a:rPr lang="en-US" i="1" dirty="0"/>
              <a:t>C</a:t>
            </a:r>
            <a:r>
              <a:rPr lang="en-US" dirty="0"/>
              <a:t>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2085340"/>
            <a:ext cx="4521200" cy="3022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B82DFC-4E81-4FEE-AECE-0FD02C099EC0}"/>
              </a:ext>
            </a:extLst>
          </p:cNvPr>
          <p:cNvSpPr/>
          <p:nvPr/>
        </p:nvSpPr>
        <p:spPr>
          <a:xfrm>
            <a:off x="-68580" y="533987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 have analytical, differential forms for all components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Find an analytical solution!</a:t>
            </a:r>
          </a:p>
        </p:txBody>
      </p:sp>
      <p:pic>
        <p:nvPicPr>
          <p:cNvPr id="1026" name="Picture 2" descr="Image result for gradient descent">
            <a:extLst>
              <a:ext uri="{FF2B5EF4-FFF2-40B4-BE49-F238E27FC236}">
                <a16:creationId xmlns:a16="http://schemas.microsoft.com/office/drawing/2014/main" id="{29D46708-C03A-487F-92E7-E5B90BE4F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399" y="2407920"/>
            <a:ext cx="3852792" cy="2599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0E9E631-983A-4E27-8D5C-1DC7F19AF86C}"/>
              </a:ext>
            </a:extLst>
          </p:cNvPr>
          <p:cNvSpPr/>
          <p:nvPr/>
        </p:nvSpPr>
        <p:spPr>
          <a:xfrm>
            <a:off x="4366260" y="5339877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 be very complicated in general</a:t>
            </a:r>
          </a:p>
        </p:txBody>
      </p:sp>
    </p:spTree>
    <p:extLst>
      <p:ext uri="{BB962C8B-B14F-4D97-AF65-F5344CB8AC3E}">
        <p14:creationId xmlns:p14="http://schemas.microsoft.com/office/powerpoint/2010/main" val="244457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Our goal in learning is to minimize the </a:t>
            </a:r>
            <a:r>
              <a:rPr lang="en-US" i="1" dirty="0"/>
              <a:t>C</a:t>
            </a:r>
            <a:r>
              <a:rPr lang="en-US" dirty="0"/>
              <a:t> function</a:t>
            </a:r>
          </a:p>
          <a:p>
            <a:pPr lvl="1"/>
            <a:r>
              <a:rPr lang="en-US" b="1" dirty="0"/>
              <a:t>Gradient descent methods </a:t>
            </a:r>
            <a:r>
              <a:rPr lang="en-US" dirty="0"/>
              <a:t>are used</a:t>
            </a:r>
          </a:p>
          <a:p>
            <a:pPr lvl="2"/>
            <a:r>
              <a:rPr lang="en-US" dirty="0"/>
              <a:t>Iterative process</a:t>
            </a:r>
          </a:p>
          <a:p>
            <a:pPr lvl="2"/>
            <a:r>
              <a:rPr lang="en-US" dirty="0"/>
              <a:t>Numerically compute the gradients of each component of </a:t>
            </a:r>
            <a:r>
              <a:rPr lang="en-US" i="1" dirty="0"/>
              <a:t>w </a:t>
            </a:r>
            <a:r>
              <a:rPr lang="en-US" dirty="0"/>
              <a:t>and </a:t>
            </a:r>
            <a:r>
              <a:rPr lang="en-US" i="1" dirty="0"/>
              <a:t>b </a:t>
            </a:r>
            <a:r>
              <a:rPr lang="en-US" dirty="0"/>
              <a:t>vectors relative to </a:t>
            </a:r>
            <a:r>
              <a:rPr lang="en-US" i="1" dirty="0"/>
              <a:t>C</a:t>
            </a:r>
            <a:endParaRPr lang="en-US" dirty="0"/>
          </a:p>
          <a:p>
            <a:pPr lvl="2"/>
            <a:r>
              <a:rPr lang="en-US" dirty="0"/>
              <a:t>Select the component with the largest gradient</a:t>
            </a:r>
          </a:p>
          <a:p>
            <a:pPr lvl="3"/>
            <a:r>
              <a:rPr lang="en-US" dirty="0"/>
              <a:t>Change it by some value 𝜀</a:t>
            </a:r>
          </a:p>
          <a:p>
            <a:pPr lvl="2"/>
            <a:r>
              <a:rPr lang="en-US" dirty="0"/>
              <a:t>Rinse </a:t>
            </a:r>
            <a:r>
              <a:rPr lang="mr-IN" dirty="0"/>
              <a:t>–</a:t>
            </a:r>
            <a:r>
              <a:rPr lang="en-US" dirty="0"/>
              <a:t> repeat until converged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201" y="2104374"/>
            <a:ext cx="1349297" cy="9020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27294" y="5353904"/>
            <a:ext cx="34228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333333"/>
                </a:solidFill>
                <a:latin typeface="Calibri" charset="0"/>
                <a:ea typeface="Calibri" charset="0"/>
                <a:cs typeface="Calibri" charset="0"/>
              </a:rPr>
              <a:t>Backpropagation</a:t>
            </a:r>
            <a:endParaRPr lang="en-US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69894" y="3113203"/>
            <a:ext cx="7853082" cy="94018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227294" y="5353904"/>
            <a:ext cx="3422860" cy="646331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169894" y="4053392"/>
            <a:ext cx="2057400" cy="1300512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650154" y="4053392"/>
            <a:ext cx="2372822" cy="1300512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733665" y="6000235"/>
            <a:ext cx="4410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Partial differential of </a:t>
            </a:r>
            <a:r>
              <a:rPr lang="en-US" i="1" dirty="0"/>
              <a:t>C </a:t>
            </a:r>
            <a:r>
              <a:rPr lang="en-US" dirty="0"/>
              <a:t>with respect to </a:t>
            </a:r>
            <a:r>
              <a:rPr lang="en-US" i="1" dirty="0"/>
              <a:t>w</a:t>
            </a:r>
            <a:r>
              <a:rPr lang="en-US" dirty="0"/>
              <a:t> &amp; </a:t>
            </a:r>
            <a:r>
              <a:rPr lang="en-US" i="1" dirty="0"/>
              <a:t>b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062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Our goal in learning is to minimize the </a:t>
                </a:r>
                <a:r>
                  <a:rPr lang="en-US" i="1" dirty="0"/>
                  <a:t>C</a:t>
                </a:r>
                <a:r>
                  <a:rPr lang="en-US" dirty="0"/>
                  <a:t> function</a:t>
                </a:r>
              </a:p>
              <a:p>
                <a:pPr lvl="1"/>
                <a:r>
                  <a:rPr lang="en-US" dirty="0"/>
                  <a:t>Gradient descent methods are used</a:t>
                </a:r>
              </a:p>
              <a:p>
                <a:pPr lvl="2"/>
                <a:r>
                  <a:rPr lang="en-US" dirty="0"/>
                  <a:t>Step 0 </a:t>
                </a:r>
                <a:r>
                  <a:rPr lang="en-US" i="1" dirty="0"/>
                  <a:t>x</a:t>
                </a:r>
                <a:r>
                  <a:rPr lang="en-US" i="1" baseline="-25000" dirty="0"/>
                  <a:t>0</a:t>
                </a:r>
                <a:r>
                  <a:rPr lang="en-US" dirty="0"/>
                  <a:t> to </a:t>
                </a:r>
                <a:r>
                  <a:rPr lang="en-US" i="1" dirty="0"/>
                  <a:t>x</a:t>
                </a:r>
                <a:r>
                  <a:rPr lang="en-US" i="1" baseline="-25000" dirty="0"/>
                  <a:t>1</a:t>
                </a:r>
                <a:endParaRPr lang="en-US" dirty="0"/>
              </a:p>
              <a:p>
                <a:pPr lvl="2"/>
                <a:r>
                  <a:rPr lang="en-US" dirty="0"/>
                  <a:t>Step 1 </a:t>
                </a:r>
                <a:r>
                  <a:rPr lang="en-US" i="1" dirty="0"/>
                  <a:t>x</a:t>
                </a:r>
                <a:r>
                  <a:rPr lang="en-US" i="1" baseline="-25000" dirty="0"/>
                  <a:t>1</a:t>
                </a:r>
                <a:r>
                  <a:rPr lang="en-US" dirty="0"/>
                  <a:t> to </a:t>
                </a:r>
                <a:r>
                  <a:rPr lang="en-US" i="1" dirty="0"/>
                  <a:t>x</a:t>
                </a:r>
                <a:r>
                  <a:rPr lang="en-US" i="1" baseline="-25000" dirty="0"/>
                  <a:t>2</a:t>
                </a:r>
                <a:endParaRPr lang="en-US" dirty="0"/>
              </a:p>
              <a:p>
                <a:pPr lvl="2"/>
                <a:r>
                  <a:rPr lang="mr-IN" dirty="0"/>
                  <a:t>…</a:t>
                </a:r>
                <a:endParaRPr lang="en-US" dirty="0"/>
              </a:p>
              <a:p>
                <a:pPr lvl="1"/>
                <a:r>
                  <a:rPr lang="en-US" dirty="0"/>
                  <a:t>Overshoot &amp;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charset="0"/>
                      </a:rPr>
                      <m:t>ϵ</m:t>
                    </m:r>
                  </m:oMath>
                </a14:m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330" y="2602148"/>
            <a:ext cx="3872756" cy="41493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04452" y="6382197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032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Our goal in learning is to minimize the </a:t>
                </a:r>
                <a:r>
                  <a:rPr lang="en-US" i="1" dirty="0"/>
                  <a:t>C</a:t>
                </a:r>
                <a:r>
                  <a:rPr lang="en-US" dirty="0"/>
                  <a:t> function</a:t>
                </a:r>
              </a:p>
              <a:p>
                <a:pPr lvl="1"/>
                <a:r>
                  <a:rPr lang="en-US" dirty="0"/>
                  <a:t>Use a learning rate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𝜂</m:t>
                    </m:r>
                  </m:oMath>
                </a14:m>
                <a:r>
                  <a:rPr lang="en-US" dirty="0"/>
                  <a:t> that scales our changes to the </a:t>
                </a:r>
                <a:r>
                  <a:rPr lang="en-US" i="1" dirty="0"/>
                  <a:t>w</a:t>
                </a:r>
                <a:r>
                  <a:rPr lang="en-US" dirty="0"/>
                  <a:t> and </a:t>
                </a:r>
                <a:r>
                  <a:rPr lang="en-US" i="1" dirty="0"/>
                  <a:t>b</a:t>
                </a:r>
                <a:r>
                  <a:rPr lang="en-US" dirty="0"/>
                  <a:t> vectors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𝜂</m:t>
                    </m:r>
                  </m:oMath>
                </a14:m>
                <a:r>
                  <a:rPr lang="en-US" dirty="0"/>
                  <a:t> is</a:t>
                </a:r>
              </a:p>
              <a:p>
                <a:pPr lvl="2"/>
                <a:r>
                  <a:rPr lang="en-US" dirty="0"/>
                  <a:t>Too high</a:t>
                </a:r>
              </a:p>
              <a:p>
                <a:pPr lvl="3"/>
                <a:r>
                  <a:rPr lang="en-US" dirty="0"/>
                  <a:t>Overshoots</a:t>
                </a:r>
              </a:p>
              <a:p>
                <a:pPr lvl="2"/>
                <a:r>
                  <a:rPr lang="en-US" dirty="0"/>
                  <a:t>Too low</a:t>
                </a:r>
              </a:p>
              <a:p>
                <a:pPr lvl="3"/>
                <a:r>
                  <a:rPr lang="en-US" dirty="0"/>
                  <a:t>The algorithm takes longer to converge</a:t>
                </a:r>
              </a:p>
              <a:p>
                <a:pPr lvl="1"/>
                <a:r>
                  <a:rPr lang="en-US" dirty="0"/>
                  <a:t>Gradient descent is an iterative approach to making small changes to </a:t>
                </a:r>
                <a:r>
                  <a:rPr lang="en-US" i="1" dirty="0"/>
                  <a:t>w</a:t>
                </a:r>
                <a:r>
                  <a:rPr lang="en-US" dirty="0"/>
                  <a:t> and </a:t>
                </a:r>
                <a:r>
                  <a:rPr lang="en-US" i="1" dirty="0"/>
                  <a:t>b </a:t>
                </a:r>
                <a:r>
                  <a:rPr lang="en-US" dirty="0"/>
                  <a:t>that have the most impact on decreasing C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 r="-281"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589" y="2826910"/>
            <a:ext cx="2232211" cy="239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51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488681" cy="512034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Some language from neural networks</a:t>
                </a:r>
              </a:p>
              <a:p>
                <a:pPr lvl="1"/>
                <a:r>
                  <a:rPr lang="en-US" dirty="0"/>
                  <a:t>Cost function, </a:t>
                </a:r>
                <a:r>
                  <a:rPr lang="en-US" i="1" dirty="0"/>
                  <a:t>C</a:t>
                </a:r>
                <a:r>
                  <a:rPr lang="en-US" dirty="0"/>
                  <a:t> </a:t>
                </a:r>
                <a:r>
                  <a:rPr lang="en-US" sz="2400" dirty="0"/>
                  <a:t>(often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𝑤</m:t>
                    </m:r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  <m:box>
                      <m:boxPr>
                        <m:ctrlPr>
                          <a:rPr lang="mr-IN" sz="22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mr-IN" sz="2200" i="1">
                            <a:latin typeface="Cambria Math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mr-IN" sz="3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lang="en-US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a:rPr lang="en-US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30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3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  <m:d>
                                  <m:dPr>
                                    <m:ctrlPr>
                                      <a:rPr lang="en-US" sz="30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0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3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3000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0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30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0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30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lvl="2"/>
                <a:r>
                  <a:rPr lang="en-US" sz="2000" dirty="0"/>
                  <a:t>Often called the </a:t>
                </a:r>
                <a:r>
                  <a:rPr lang="en-US" sz="2000" i="1" dirty="0"/>
                  <a:t>loss</a:t>
                </a:r>
                <a:r>
                  <a:rPr lang="en-US" sz="2000" dirty="0"/>
                  <a:t> function, e.g. in </a:t>
                </a:r>
                <a:r>
                  <a:rPr lang="en-US" sz="2000" dirty="0" err="1"/>
                  <a:t>keras</a:t>
                </a:r>
                <a:r>
                  <a:rPr lang="en-US" sz="2000" dirty="0"/>
                  <a:t>, sometimes the </a:t>
                </a:r>
                <a:r>
                  <a:rPr lang="en-US" sz="2000" i="1" dirty="0"/>
                  <a:t>error</a:t>
                </a:r>
                <a:r>
                  <a:rPr lang="en-US" sz="2000" dirty="0"/>
                  <a:t> function</a:t>
                </a:r>
              </a:p>
              <a:p>
                <a:pPr lvl="1"/>
                <a:r>
                  <a:rPr lang="en-US" dirty="0"/>
                  <a:t>Maximum step size,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charset="0"/>
                      </a:rPr>
                      <m:t>ϵ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Learning rate,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𝜂</m:t>
                    </m:r>
                  </m:oMath>
                </a14:m>
                <a:r>
                  <a:rPr lang="en-US" dirty="0"/>
                  <a:t> (may change during training)</a:t>
                </a:r>
              </a:p>
              <a:p>
                <a:pPr lvl="1"/>
                <a:r>
                  <a:rPr lang="en-US" dirty="0"/>
                  <a:t>One epoch: passing the entire data once. </a:t>
                </a:r>
              </a:p>
              <a:p>
                <a:pPr lvl="1"/>
                <a:r>
                  <a:rPr lang="en-US" dirty="0"/>
                  <a:t>Maximum training epochs</a:t>
                </a:r>
              </a:p>
              <a:p>
                <a:pPr lvl="1"/>
                <a:r>
                  <a:rPr lang="en-US" dirty="0"/>
                  <a:t>Convergence of </a:t>
                </a:r>
                <a:r>
                  <a:rPr lang="en-US" i="1" dirty="0"/>
                  <a:t>C</a:t>
                </a:r>
                <a:r>
                  <a:rPr lang="en-US" dirty="0"/>
                  <a:t> and </a:t>
                </a:r>
                <a:r>
                  <a:rPr lang="en-US" i="1" dirty="0"/>
                  <a:t>w</a:t>
                </a:r>
                <a:r>
                  <a:rPr lang="en-US" dirty="0"/>
                  <a:t> and </a:t>
                </a:r>
                <a:r>
                  <a:rPr lang="en-US" i="1" dirty="0"/>
                  <a:t>b</a:t>
                </a:r>
              </a:p>
              <a:p>
                <a:pPr lvl="1"/>
                <a:r>
                  <a:rPr lang="en-US" dirty="0" err="1"/>
                  <a:t>Hyperparameters</a:t>
                </a:r>
                <a:r>
                  <a:rPr lang="en-US" dirty="0"/>
                  <a:t> - those not “trained”, e.g. layers,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𝜂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488681" cy="5120349"/>
              </a:xfrm>
              <a:blipFill>
                <a:blip r:embed="rId3"/>
                <a:stretch>
                  <a:fillRect l="-1651" t="-2500" b="-2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293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Limitations of </a:t>
            </a:r>
            <a:r>
              <a:rPr lang="en-US" dirty="0" err="1"/>
              <a:t>sigmoids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Learning slows down at sigmoid asymptotes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The partial differential of </a:t>
            </a:r>
            <a:r>
              <a:rPr lang="en-US" i="1" dirty="0"/>
              <a:t>C </a:t>
            </a:r>
            <a:r>
              <a:rPr lang="en-US" dirty="0"/>
              <a:t>with respect to </a:t>
            </a:r>
            <a:r>
              <a:rPr lang="en-US" i="1" dirty="0"/>
              <a:t>w</a:t>
            </a:r>
            <a:r>
              <a:rPr lang="en-US" dirty="0"/>
              <a:t> &amp; </a:t>
            </a:r>
            <a:r>
              <a:rPr lang="en-US" i="1" dirty="0"/>
              <a:t>b</a:t>
            </a:r>
            <a:r>
              <a:rPr lang="en-US" dirty="0"/>
              <a:t> is very small near 0 and 1</a:t>
            </a:r>
          </a:p>
          <a:p>
            <a:pPr lvl="2"/>
            <a:r>
              <a:rPr lang="en-US" dirty="0"/>
              <a:t>Large changes in </a:t>
            </a:r>
            <a:r>
              <a:rPr lang="en-US" i="1" dirty="0" err="1"/>
              <a:t>w</a:t>
            </a:r>
            <a:r>
              <a:rPr lang="en-US" i="1" baseline="-25000" dirty="0" err="1"/>
              <a:t>i</a:t>
            </a:r>
            <a:r>
              <a:rPr lang="en-US" dirty="0"/>
              <a:t> &amp; </a:t>
            </a:r>
            <a:r>
              <a:rPr lang="en-US" i="1" dirty="0"/>
              <a:t>b</a:t>
            </a:r>
            <a:r>
              <a:rPr lang="en-US" i="1" baseline="-25000" dirty="0"/>
              <a:t>i</a:t>
            </a:r>
            <a:r>
              <a:rPr lang="en-US" dirty="0"/>
              <a:t> have little effect on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59362" y="3081194"/>
                <a:ext cx="3108928" cy="576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mr-I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𝑤</m:t>
                                      </m:r>
                                    </m:e>
                                  </m:nary>
                                </m:e>
                                <m:sub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62" y="3081194"/>
                <a:ext cx="3108928" cy="57656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765" y="2145846"/>
            <a:ext cx="3406598" cy="22675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5DF963-390A-4253-ABBD-B4B9E1DFEBE0}"/>
              </a:ext>
            </a:extLst>
          </p:cNvPr>
          <p:cNvSpPr txBox="1"/>
          <p:nvPr/>
        </p:nvSpPr>
        <p:spPr>
          <a:xfrm>
            <a:off x="1093599" y="6163283"/>
            <a:ext cx="6817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Another solution</a:t>
            </a:r>
            <a:r>
              <a:rPr lang="mr-IN" sz="2800" dirty="0"/>
              <a:t>…</a:t>
            </a:r>
            <a:r>
              <a:rPr lang="en-US" sz="2800" dirty="0"/>
              <a:t>. Change the cost function!</a:t>
            </a:r>
          </a:p>
        </p:txBody>
      </p:sp>
    </p:spTree>
    <p:extLst>
      <p:ext uri="{BB962C8B-B14F-4D97-AF65-F5344CB8AC3E}">
        <p14:creationId xmlns:p14="http://schemas.microsoft.com/office/powerpoint/2010/main" val="17433673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Limitations of </a:t>
            </a:r>
            <a:r>
              <a:rPr lang="en-US" dirty="0" err="1"/>
              <a:t>sigmoids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Learning slows down at sigmoid asymptotes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72809" y="2530693"/>
                <a:ext cx="3108928" cy="576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mr-I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𝑤</m:t>
                                      </m:r>
                                    </m:e>
                                  </m:nary>
                                </m:e>
                                <m:sub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09" y="2530693"/>
                <a:ext cx="3108928" cy="57656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765" y="2145846"/>
            <a:ext cx="3406598" cy="22675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72809" y="3551691"/>
                <a:ext cx="3062249" cy="803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𝑎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𝑧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09" y="3551691"/>
                <a:ext cx="3062249" cy="80374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3173506" y="3657599"/>
            <a:ext cx="661552" cy="470647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487625" y="3842779"/>
            <a:ext cx="1133245" cy="470647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778118" y="2108232"/>
            <a:ext cx="1133245" cy="470647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354167" y="4083943"/>
            <a:ext cx="1958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</a:t>
            </a:r>
            <a:r>
              <a:rPr lang="en-US" dirty="0" err="1"/>
              <a:t>σ</a:t>
            </a:r>
            <a:r>
              <a:rPr lang="en-US" dirty="0"/>
              <a:t> @ z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3842" y="5529150"/>
            <a:ext cx="8381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Also known as saturation or </a:t>
            </a:r>
            <a:r>
              <a:rPr lang="en-US" sz="2800"/>
              <a:t>vanishing gradient problem.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9960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Activation alternatives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Recently (&gt;2011) many have started using the Rectified Linear Unit (RLU or </a:t>
                </a:r>
                <a:r>
                  <a:rPr lang="en-US" dirty="0" err="1"/>
                  <a:t>relu</a:t>
                </a:r>
                <a:r>
                  <a:rPr lang="en-US" dirty="0"/>
                  <a:t>)</a:t>
                </a:r>
              </a:p>
              <a:p>
                <a:pPr marL="457200" lvl="1" indent="0">
                  <a:buNone/>
                </a:pPr>
                <a:r>
                  <a:rPr lang="en-US" dirty="0"/>
                  <a:t>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d>
                    <m:box>
                      <m:box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mr-IN" i="1">
                            <a:latin typeface="Cambria Math" charset="0"/>
                          </a:rPr>
                          <m:t>≔</m:t>
                        </m:r>
                      </m:e>
                    </m:box>
                    <m:func>
                      <m:func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mr-IN">
                                <a:latin typeface="Cambria Math" charset="0"/>
                              </a:rPr>
                              <m:t>max</m:t>
                            </m:r>
                          </m:e>
                          <m:lim/>
                        </m:limLow>
                      </m:fName>
                      <m:e>
                        <m:r>
                          <a:rPr lang="en-US" i="1">
                            <a:latin typeface="Cambria Math" charset="0"/>
                          </a:rPr>
                          <m:t>(0, </m:t>
                        </m:r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Positive, finite</a:t>
                </a:r>
              </a:p>
              <a:p>
                <a:pPr lvl="1"/>
                <a:r>
                  <a:rPr lang="en-US" dirty="0"/>
                  <a:t>Very fast (no </a:t>
                </a:r>
                <a:r>
                  <a:rPr lang="en-US" dirty="0" err="1"/>
                  <a:t>exp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Doesn’t saturate</a:t>
                </a:r>
              </a:p>
              <a:p>
                <a:pPr lvl="1"/>
                <a:r>
                  <a:rPr lang="en-US" dirty="0"/>
                  <a:t>Creates sparse networks</a:t>
                </a:r>
              </a:p>
              <a:p>
                <a:pPr lvl="1"/>
                <a:r>
                  <a:rPr lang="en-US" dirty="0"/>
                  <a:t>Not differentiable at 0</a:t>
                </a:r>
              </a:p>
              <a:p>
                <a:pPr lvl="1"/>
                <a:r>
                  <a:rPr lang="en-US" dirty="0"/>
                  <a:t>No symmetry &amp; unbounded</a:t>
                </a:r>
              </a:p>
              <a:p>
                <a:pPr lvl="1"/>
                <a:r>
                  <a:rPr lang="en-US" dirty="0"/>
                  <a:t>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𝜂</m:t>
                    </m:r>
                  </m:oMath>
                </a14:m>
                <a:r>
                  <a:rPr lang="en-US" dirty="0"/>
                  <a:t> can kill neurons so that they never fire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599" y="2693067"/>
            <a:ext cx="4120290" cy="299657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411089" y="5666587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Wikipedia</a:t>
            </a:r>
          </a:p>
        </p:txBody>
      </p:sp>
    </p:spTree>
    <p:extLst>
      <p:ext uri="{BB962C8B-B14F-4D97-AF65-F5344CB8AC3E}">
        <p14:creationId xmlns:p14="http://schemas.microsoft.com/office/powerpoint/2010/main" val="15674578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Activation alternatives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Some of the problems are solved by </a:t>
                </a:r>
                <a:r>
                  <a:rPr lang="en-US" dirty="0" err="1"/>
                  <a:t>softplus</a:t>
                </a: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  <m:box>
                        <m:box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mr-IN" b="0" i="1" smtClean="0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log</m:t>
                      </m:r>
                      <m:r>
                        <a:rPr lang="en-US" b="0" i="1" smtClean="0">
                          <a:latin typeface="Cambria Math" charset="0"/>
                        </a:rPr>
                        <m:t>⁡(1+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Smoothed </a:t>
                </a:r>
                <a:r>
                  <a:rPr lang="en-US" dirty="0" err="1"/>
                  <a:t>ReLU</a:t>
                </a:r>
                <a:endParaRPr lang="en-US" dirty="0"/>
              </a:p>
              <a:p>
                <a:pPr lvl="1"/>
                <a:r>
                  <a:rPr lang="en-US" dirty="0"/>
                  <a:t>Doesn’t saturate</a:t>
                </a:r>
              </a:p>
              <a:p>
                <a:pPr lvl="1"/>
                <a:r>
                  <a:rPr lang="en-US" dirty="0"/>
                  <a:t>Differentiable everywhere</a:t>
                </a:r>
              </a:p>
              <a:p>
                <a:pPr lvl="2"/>
                <a:r>
                  <a:rPr lang="en-US" dirty="0"/>
                  <a:t>Derivative is sigmoid</a:t>
                </a:r>
              </a:p>
              <a:p>
                <a:pPr lvl="1"/>
                <a:r>
                  <a:rPr lang="en-US" dirty="0"/>
                  <a:t>Slower than </a:t>
                </a:r>
                <a:r>
                  <a:rPr lang="en-US" dirty="0" err="1"/>
                  <a:t>ReLU</a:t>
                </a:r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296" y="2988978"/>
            <a:ext cx="4120290" cy="29965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09229" y="6183874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Wikipedia</a:t>
            </a:r>
          </a:p>
        </p:txBody>
      </p:sp>
    </p:spTree>
    <p:extLst>
      <p:ext uri="{BB962C8B-B14F-4D97-AF65-F5344CB8AC3E}">
        <p14:creationId xmlns:p14="http://schemas.microsoft.com/office/powerpoint/2010/main" val="2869285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better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new cost function, cross-entropy</a:t>
                </a:r>
              </a:p>
              <a:p>
                <a:endParaRPr lang="en-US" dirty="0"/>
              </a:p>
              <a:p>
                <a:pPr lvl="1"/>
                <a:r>
                  <a:rPr lang="en-US" i="1" dirty="0"/>
                  <a:t>n </a:t>
                </a:r>
                <a:r>
                  <a:rPr lang="en-US" dirty="0"/>
                  <a:t>is the number of samples in the training set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is the prediction for the a given sample </a:t>
                </a:r>
                <a:r>
                  <a:rPr lang="en-US" i="1" dirty="0"/>
                  <a:t>x</a:t>
                </a:r>
              </a:p>
              <a:p>
                <a:pPr lvl="1"/>
                <a:r>
                  <a:rPr lang="en-US" i="1" dirty="0"/>
                  <a:t>y</a:t>
                </a:r>
                <a:r>
                  <a:rPr lang="en-US" dirty="0"/>
                  <a:t> is the observed value for the sample x</a:t>
                </a:r>
              </a:p>
              <a:p>
                <a:pPr lvl="1"/>
                <a:endParaRPr lang="en-US" i="1" dirty="0"/>
              </a:p>
              <a:p>
                <a:pPr lvl="1"/>
                <a:r>
                  <a:rPr lang="en-US" i="1" dirty="0"/>
                  <a:t>Note</a:t>
                </a:r>
                <a:r>
                  <a:rPr lang="en-US" dirty="0"/>
                  <a:t>: this function is always positive</a:t>
                </a:r>
              </a:p>
              <a:p>
                <a:pPr marL="1371600" lvl="3" indent="0">
                  <a:buNone/>
                </a:pPr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>
                <a:blip r:embed="rId3"/>
                <a:stretch>
                  <a:fillRect l="-1614" t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47364" y="2151529"/>
                <a:ext cx="4003468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box>
                        <m:box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  <m:sup/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1−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1−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eqAr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364" y="2151529"/>
                <a:ext cx="4003468" cy="6721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721703" y="1054003"/>
            <a:ext cx="170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72804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D0A8C-0E90-4732-9657-32A73B245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BA2DC6E-66FE-4369-B8C8-321465C6ACF5}"/>
              </a:ext>
            </a:extLst>
          </p:cNvPr>
          <p:cNvSpPr txBox="1">
            <a:spLocks/>
          </p:cNvSpPr>
          <p:nvPr/>
        </p:nvSpPr>
        <p:spPr>
          <a:xfrm>
            <a:off x="609600" y="17526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How does machine </a:t>
            </a:r>
            <a:r>
              <a:rPr lang="en-US" altLang="zh-CN" sz="2800" dirty="0"/>
              <a:t>recognize the photographer?</a:t>
            </a:r>
            <a:r>
              <a:rPr lang="en-US" sz="2800" dirty="0"/>
              <a:t> </a:t>
            </a:r>
          </a:p>
        </p:txBody>
      </p:sp>
      <p:pic>
        <p:nvPicPr>
          <p:cNvPr id="9" name="Picture 8" descr="Image result for retina grid">
            <a:extLst>
              <a:ext uri="{FF2B5EF4-FFF2-40B4-BE49-F238E27FC236}">
                <a16:creationId xmlns:a16="http://schemas.microsoft.com/office/drawing/2014/main" id="{F338144B-D3D2-419A-BD16-B5215749D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18" y="2966895"/>
            <a:ext cx="2969794" cy="286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9697CB8-D03B-4871-B020-C2B0408CC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643" y="2716958"/>
            <a:ext cx="26670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9479BB-336A-4174-B7B0-35FCA15761BF}"/>
              </a:ext>
            </a:extLst>
          </p:cNvPr>
          <p:cNvSpPr txBox="1"/>
          <p:nvPr/>
        </p:nvSpPr>
        <p:spPr>
          <a:xfrm>
            <a:off x="2882113" y="2614748"/>
            <a:ext cx="617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Pixel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EF4ADA-37E4-4724-ADE3-321BD551CB09}"/>
              </a:ext>
            </a:extLst>
          </p:cNvPr>
          <p:cNvCxnSpPr/>
          <p:nvPr/>
        </p:nvCxnSpPr>
        <p:spPr>
          <a:xfrm>
            <a:off x="2999994" y="3072818"/>
            <a:ext cx="1523515" cy="401782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F84E13-ADD3-4677-A884-7F2C177BF120}"/>
              </a:ext>
            </a:extLst>
          </p:cNvPr>
          <p:cNvCxnSpPr>
            <a:cxnSpLocks/>
          </p:cNvCxnSpPr>
          <p:nvPr/>
        </p:nvCxnSpPr>
        <p:spPr>
          <a:xfrm>
            <a:off x="3013726" y="3223465"/>
            <a:ext cx="1523515" cy="1074783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069B708-965F-4C9E-A444-F7B1C97565FA}"/>
              </a:ext>
            </a:extLst>
          </p:cNvPr>
          <p:cNvCxnSpPr>
            <a:cxnSpLocks/>
          </p:cNvCxnSpPr>
          <p:nvPr/>
        </p:nvCxnSpPr>
        <p:spPr>
          <a:xfrm>
            <a:off x="2999994" y="3347847"/>
            <a:ext cx="1550981" cy="1803153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980D9B-5F51-43F7-865C-4EDCF42C53DA}"/>
              </a:ext>
            </a:extLst>
          </p:cNvPr>
          <p:cNvCxnSpPr>
            <a:cxnSpLocks/>
          </p:cNvCxnSpPr>
          <p:nvPr/>
        </p:nvCxnSpPr>
        <p:spPr>
          <a:xfrm>
            <a:off x="6677769" y="3917249"/>
            <a:ext cx="900667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8BB4C17-A2B7-46E7-BCD4-50E14907F360}"/>
              </a:ext>
            </a:extLst>
          </p:cNvPr>
          <p:cNvSpPr/>
          <p:nvPr/>
        </p:nvSpPr>
        <p:spPr>
          <a:xfrm>
            <a:off x="7663082" y="3732583"/>
            <a:ext cx="1480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photographer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6683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better cost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A new cost function, cross-entropy</a:t>
            </a:r>
          </a:p>
          <a:p>
            <a:endParaRPr lang="en-US" dirty="0"/>
          </a:p>
          <a:p>
            <a:pPr lvl="1"/>
            <a:r>
              <a:rPr lang="en-US" dirty="0"/>
              <a:t>How is this a cost function?</a:t>
            </a:r>
          </a:p>
          <a:p>
            <a:pPr lvl="2"/>
            <a:r>
              <a:rPr lang="en-US" dirty="0"/>
              <a:t>When </a:t>
            </a:r>
            <a:r>
              <a:rPr lang="en-US" i="1" dirty="0"/>
              <a:t>y</a:t>
            </a:r>
            <a:r>
              <a:rPr lang="en-US" dirty="0"/>
              <a:t> and </a:t>
            </a:r>
            <a:r>
              <a:rPr lang="en-US" i="1" dirty="0"/>
              <a:t>a</a:t>
            </a:r>
            <a:r>
              <a:rPr lang="en-US" dirty="0"/>
              <a:t> are about equal and close to 0</a:t>
            </a:r>
          </a:p>
          <a:p>
            <a:pPr lvl="3"/>
            <a:r>
              <a:rPr lang="en-US" dirty="0"/>
              <a:t>The first term vanishes as does the second</a:t>
            </a:r>
          </a:p>
          <a:p>
            <a:pPr lvl="2"/>
            <a:r>
              <a:rPr lang="en-US" dirty="0"/>
              <a:t>When </a:t>
            </a:r>
            <a:r>
              <a:rPr lang="en-US" i="1" dirty="0"/>
              <a:t>y</a:t>
            </a:r>
            <a:r>
              <a:rPr lang="en-US" dirty="0"/>
              <a:t> and </a:t>
            </a:r>
            <a:r>
              <a:rPr lang="en-US" i="1" dirty="0"/>
              <a:t>a</a:t>
            </a:r>
            <a:r>
              <a:rPr lang="en-US" dirty="0"/>
              <a:t> are about equal and close to 1</a:t>
            </a:r>
          </a:p>
          <a:p>
            <a:pPr lvl="3"/>
            <a:r>
              <a:rPr lang="en-US" dirty="0"/>
              <a:t>The first term vanishes as does the second</a:t>
            </a:r>
          </a:p>
          <a:p>
            <a:pPr lvl="3"/>
            <a:endParaRPr lang="en-US" dirty="0"/>
          </a:p>
          <a:p>
            <a:pPr lvl="1"/>
            <a:r>
              <a:rPr lang="en-US" dirty="0"/>
              <a:t>Thus, cross-entropy cost is positive and drives to 0 as the predictions approximate the training observations</a:t>
            </a:r>
          </a:p>
          <a:p>
            <a:pPr lvl="2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47364" y="2097741"/>
                <a:ext cx="3937809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box>
                        <m:box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  <m:sup/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1−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eqAr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364" y="2097741"/>
                <a:ext cx="3937809" cy="672172"/>
              </a:xfrm>
              <a:prstGeom prst="rect">
                <a:avLst/>
              </a:prstGeom>
              <a:blipFill rotWithShape="0">
                <a:blip r:embed="rId3"/>
                <a:stretch>
                  <a:fillRect b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721703" y="1054003"/>
            <a:ext cx="170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for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2152623" y="4965376"/>
            <a:ext cx="2133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(0 * ln(anything) = 0)</a:t>
            </a:r>
          </a:p>
        </p:txBody>
      </p:sp>
      <p:sp>
        <p:nvSpPr>
          <p:cNvPr id="7" name="Rectangle 6"/>
          <p:cNvSpPr/>
          <p:nvPr/>
        </p:nvSpPr>
        <p:spPr>
          <a:xfrm>
            <a:off x="4350200" y="4965376"/>
            <a:ext cx="2133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(anything * ln(1) = 0)</a:t>
            </a:r>
          </a:p>
        </p:txBody>
      </p:sp>
    </p:spTree>
    <p:extLst>
      <p:ext uri="{BB962C8B-B14F-4D97-AF65-F5344CB8AC3E}">
        <p14:creationId xmlns:p14="http://schemas.microsoft.com/office/powerpoint/2010/main" val="6073965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better cost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Why is this cost function better?</a:t>
            </a:r>
          </a:p>
          <a:p>
            <a:pPr lvl="1"/>
            <a:r>
              <a:rPr lang="en-US" dirty="0"/>
              <a:t>The partial derivatives of </a:t>
            </a:r>
            <a:r>
              <a:rPr lang="en-US" i="1" dirty="0"/>
              <a:t>C</a:t>
            </a:r>
            <a:r>
              <a:rPr lang="en-US" dirty="0"/>
              <a:t> with respect to </a:t>
            </a:r>
            <a:r>
              <a:rPr lang="en-US" i="1" dirty="0"/>
              <a:t>w</a:t>
            </a:r>
            <a:r>
              <a:rPr lang="en-US" dirty="0"/>
              <a:t> and </a:t>
            </a:r>
            <a:r>
              <a:rPr lang="en-US" i="1" dirty="0"/>
              <a:t>b</a:t>
            </a:r>
            <a:r>
              <a:rPr lang="en-US" dirty="0"/>
              <a:t> contain no reference to the sigmoid function!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403414" y="3412428"/>
                <a:ext cx="2931315" cy="9491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414" y="3412428"/>
                <a:ext cx="2931315" cy="94917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719917" y="3393602"/>
            <a:ext cx="3697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Note</a:t>
            </a:r>
            <a:r>
              <a:rPr lang="en-US" dirty="0"/>
              <a:t>: dependence only on error in output and </a:t>
            </a:r>
            <a:r>
              <a:rPr lang="en-US"/>
              <a:t>not derivative of sigmoid!</a:t>
            </a:r>
            <a:endParaRPr lang="en-US" i="1"/>
          </a:p>
        </p:txBody>
      </p:sp>
      <p:sp>
        <p:nvSpPr>
          <p:cNvPr id="7" name="TextBox 6"/>
          <p:cNvSpPr txBox="1"/>
          <p:nvPr/>
        </p:nvSpPr>
        <p:spPr>
          <a:xfrm>
            <a:off x="3721703" y="1054003"/>
            <a:ext cx="170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503175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Another output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</a:t>
                </a:r>
                <a:r>
                  <a:rPr lang="en-US" dirty="0" err="1"/>
                  <a:t>softmax</a:t>
                </a:r>
                <a:r>
                  <a:rPr lang="en-US" dirty="0"/>
                  <a:t> activation function</a:t>
                </a:r>
              </a:p>
              <a:p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en-US" dirty="0"/>
                  <a:t> is the output for a neuron </a:t>
                </a:r>
                <a:r>
                  <a:rPr lang="en-US" i="1" dirty="0"/>
                  <a:t>j</a:t>
                </a:r>
                <a:r>
                  <a:rPr lang="en-US" dirty="0"/>
                  <a:t> in layer </a:t>
                </a:r>
                <a:r>
                  <a:rPr lang="en-US" i="1" dirty="0"/>
                  <a:t>L</a:t>
                </a:r>
              </a:p>
              <a:p>
                <a:pPr lvl="1"/>
                <a:r>
                  <a:rPr lang="en-US" i="1" dirty="0"/>
                  <a:t>k</a:t>
                </a:r>
                <a:r>
                  <a:rPr lang="en-US" dirty="0"/>
                  <a:t> is the set of neurons in layer </a:t>
                </a:r>
                <a:r>
                  <a:rPr lang="en-US" i="1" dirty="0"/>
                  <a:t>L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set of the weighted inputs to neuron </a:t>
                </a:r>
                <a:r>
                  <a:rPr lang="en-US" i="1" dirty="0"/>
                  <a:t>j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e>
                      <m:sup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𝐿</m:t>
                            </m:r>
                          </m:sup>
                        </m:sSubSup>
                      </m:sup>
                    </m:sSup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for a single neuron over sum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e>
                      <m:sup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𝐿</m:t>
                            </m:r>
                          </m:sup>
                        </m:sSubSup>
                      </m:sup>
                    </m:sSup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for all others</a:t>
                </a:r>
              </a:p>
              <a:p>
                <a:pPr lvl="1"/>
                <a:r>
                  <a:rPr lang="en-US" dirty="0"/>
                  <a:t>What should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𝐿</m:t>
                            </m:r>
                          </m:sup>
                        </m:sSubSup>
                      </m:e>
                    </m:nary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𝐿</m:t>
                                    </m:r>
                                  </m:sup>
                                </m:sSubSup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𝑘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𝐿</m:t>
                                    </m:r>
                                  </m:sup>
                                </m:sSubSup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dirty="0"/>
                  <a:t> be equal to?</a:t>
                </a:r>
              </a:p>
              <a:p>
                <a:pPr lvl="1"/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982887" y="2151530"/>
                <a:ext cx="1277850" cy="7574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sup>
                      </m:sSubSup>
                      <m:box>
                        <m:box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sup>
                              </m:sSubSup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𝐿</m:t>
                                      </m:r>
                                    </m:sup>
                                  </m:sSubSup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887" y="2151530"/>
                <a:ext cx="1277850" cy="75745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4036675" y="5298141"/>
            <a:ext cx="1328701" cy="1304365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906870" y="5534824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1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83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Another output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</a:t>
                </a:r>
                <a:r>
                  <a:rPr lang="en-US" dirty="0" err="1"/>
                  <a:t>softmax</a:t>
                </a:r>
                <a:r>
                  <a:rPr lang="en-US" dirty="0"/>
                  <a:t> activation function</a:t>
                </a:r>
              </a:p>
              <a:p>
                <a:pPr lvl="1"/>
                <a:r>
                  <a:rPr lang="en-US" dirty="0"/>
                  <a:t>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𝐿</m:t>
                            </m:r>
                          </m:sup>
                        </m:sSubSup>
                      </m:e>
                    </m:nary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𝐿</m:t>
                                    </m:r>
                                  </m:sup>
                                </m:sSubSup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𝑘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𝐿</m:t>
                                    </m:r>
                                  </m:sup>
                                </m:sSubSup>
                              </m:sup>
                            </m:sSup>
                          </m:e>
                        </m:nary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means that the </a:t>
                </a:r>
                <a:r>
                  <a:rPr lang="en-US" dirty="0" err="1"/>
                  <a:t>softmax</a:t>
                </a:r>
                <a:r>
                  <a:rPr lang="en-US" dirty="0"/>
                  <a:t> output layer produces a probability distribution!</a:t>
                </a:r>
              </a:p>
              <a:p>
                <a:pPr lvl="1"/>
                <a:r>
                  <a:rPr lang="en-US" dirty="0"/>
                  <a:t>For classification problems this means we have a probability assignment for each class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 err="1"/>
                  <a:t>Softmax</a:t>
                </a:r>
                <a:r>
                  <a:rPr lang="en-US" dirty="0"/>
                  <a:t> is very useful for the output layer of classification problems (especially multiclass)</a:t>
                </a:r>
              </a:p>
              <a:p>
                <a:pPr lvl="1"/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953436" y="4787153"/>
            <a:ext cx="14577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NEAT!</a:t>
            </a:r>
          </a:p>
        </p:txBody>
      </p:sp>
    </p:spTree>
    <p:extLst>
      <p:ext uri="{BB962C8B-B14F-4D97-AF65-F5344CB8AC3E}">
        <p14:creationId xmlns:p14="http://schemas.microsoft.com/office/powerpoint/2010/main" val="5377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Monitoring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With NN, we still do a test-train split</a:t>
            </a:r>
          </a:p>
          <a:p>
            <a:r>
              <a:rPr lang="en-US" dirty="0"/>
              <a:t>It is useful to plot the cost function or classification accuracy</a:t>
            </a:r>
          </a:p>
          <a:p>
            <a:pPr lvl="1"/>
            <a:r>
              <a:rPr lang="en-US" dirty="0"/>
              <a:t>Over training epochs</a:t>
            </a:r>
          </a:p>
          <a:p>
            <a:pPr lvl="1"/>
            <a:r>
              <a:rPr lang="en-US" dirty="0"/>
              <a:t>For train and validation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624" y="3872753"/>
            <a:ext cx="3889999" cy="2730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96788" y="4840940"/>
            <a:ext cx="2904565" cy="927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from </a:t>
            </a:r>
            <a:r>
              <a:rPr lang="en-US" dirty="0" err="1"/>
              <a:t>keras</a:t>
            </a:r>
            <a:r>
              <a:rPr lang="en-US" dirty="0"/>
              <a:t> on first 100k records in HCEPDB using only input and output layer.</a:t>
            </a:r>
          </a:p>
        </p:txBody>
      </p:sp>
    </p:spTree>
    <p:extLst>
      <p:ext uri="{BB962C8B-B14F-4D97-AF65-F5344CB8AC3E}">
        <p14:creationId xmlns:p14="http://schemas.microsoft.com/office/powerpoint/2010/main" val="11678306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425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time!  WEEEE!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5513295" cy="5120349"/>
          </a:xfrm>
        </p:spPr>
        <p:txBody>
          <a:bodyPr>
            <a:normAutofit/>
          </a:bodyPr>
          <a:lstStyle/>
          <a:p>
            <a:r>
              <a:rPr lang="en-US" dirty="0"/>
              <a:t>Grab the Python notebook from the syllabus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Run `</a:t>
            </a:r>
            <a:r>
              <a:rPr lang="en-US" dirty="0" err="1"/>
              <a:t>jupyter</a:t>
            </a:r>
            <a:r>
              <a:rPr lang="en-US" dirty="0"/>
              <a:t> notebook` in your virtual environment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039" y="2385744"/>
            <a:ext cx="2874377" cy="32324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41992" y="2703307"/>
            <a:ext cx="394370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create -n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keras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source activate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keras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install -c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-forge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keras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install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ipython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install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jupyter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install pandas</a:t>
            </a: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install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scipy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install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seaborn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install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scikit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-learn</a:t>
            </a:r>
          </a:p>
          <a:p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62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Perceptrons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Proposed by Frank Rosenblatt in early 1960s</a:t>
            </a:r>
          </a:p>
          <a:p>
            <a:r>
              <a:rPr lang="en-US" dirty="0"/>
              <a:t>First type of `artificial neuron`</a:t>
            </a:r>
          </a:p>
          <a:p>
            <a:pPr lvl="1"/>
            <a:r>
              <a:rPr lang="en-US" dirty="0"/>
              <a:t>Takes </a:t>
            </a:r>
            <a:r>
              <a:rPr lang="en-US" i="1" dirty="0"/>
              <a:t>n</a:t>
            </a:r>
            <a:r>
              <a:rPr lang="en-US" dirty="0"/>
              <a:t> inputs </a:t>
            </a:r>
            <a:r>
              <a:rPr lang="en-US" i="1" dirty="0"/>
              <a:t>x</a:t>
            </a:r>
            <a:r>
              <a:rPr lang="en-US" i="1" baseline="-25000" dirty="0"/>
              <a:t>1 …</a:t>
            </a:r>
            <a:r>
              <a:rPr lang="en-US" i="1" dirty="0"/>
              <a:t> </a:t>
            </a:r>
            <a:r>
              <a:rPr lang="en-US" i="1" dirty="0" err="1"/>
              <a:t>x</a:t>
            </a:r>
            <a:r>
              <a:rPr lang="en-US" i="1" baseline="-25000" dirty="0" err="1"/>
              <a:t>n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Generates one binary output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615" y="2205317"/>
            <a:ext cx="1395789" cy="18153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6824" y="3778624"/>
            <a:ext cx="364202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x</a:t>
            </a:r>
            <a:r>
              <a:rPr lang="en-US" i="1" baseline="-25000" dirty="0"/>
              <a:t>1</a:t>
            </a:r>
          </a:p>
          <a:p>
            <a:r>
              <a:rPr lang="en-US" i="1" dirty="0"/>
              <a:t>x</a:t>
            </a:r>
            <a:r>
              <a:rPr lang="en-US" i="1" baseline="-25000" dirty="0"/>
              <a:t>2</a:t>
            </a:r>
          </a:p>
          <a:p>
            <a:r>
              <a:rPr lang="en-US" i="1" dirty="0"/>
              <a:t>x</a:t>
            </a:r>
            <a:r>
              <a:rPr lang="en-US" i="1" baseline="-25000" dirty="0"/>
              <a:t>3</a:t>
            </a:r>
          </a:p>
          <a:p>
            <a:r>
              <a:rPr lang="en-US" i="1" dirty="0"/>
              <a:t>x</a:t>
            </a:r>
            <a:r>
              <a:rPr lang="en-US" i="1" baseline="-25000" dirty="0"/>
              <a:t>4</a:t>
            </a:r>
          </a:p>
          <a:p>
            <a:r>
              <a:rPr lang="mr-IN" i="1" baseline="-25000" dirty="0"/>
              <a:t>…</a:t>
            </a:r>
            <a:endParaRPr lang="en-US" i="1" baseline="-25000" dirty="0"/>
          </a:p>
          <a:p>
            <a:r>
              <a:rPr lang="en-US" i="1" dirty="0" err="1"/>
              <a:t>x</a:t>
            </a:r>
            <a:r>
              <a:rPr lang="en-US" i="1" baseline="-25000" dirty="0" err="1"/>
              <a:t>n</a:t>
            </a:r>
            <a:endParaRPr lang="en-US" i="1" baseline="-25000" dirty="0"/>
          </a:p>
          <a:p>
            <a:endParaRPr lang="en-US" i="1" baseline="-25000" dirty="0"/>
          </a:p>
        </p:txBody>
      </p:sp>
      <p:grpSp>
        <p:nvGrpSpPr>
          <p:cNvPr id="31" name="Group 30"/>
          <p:cNvGrpSpPr/>
          <p:nvPr/>
        </p:nvGrpSpPr>
        <p:grpSpPr>
          <a:xfrm>
            <a:off x="1211367" y="4020670"/>
            <a:ext cx="4002165" cy="1298626"/>
            <a:chOff x="1211367" y="4020670"/>
            <a:chExt cx="4002165" cy="1298626"/>
          </a:xfrm>
        </p:grpSpPr>
        <p:sp>
          <p:nvSpPr>
            <p:cNvPr id="6" name="Oval 5"/>
            <p:cNvSpPr/>
            <p:nvPr/>
          </p:nvSpPr>
          <p:spPr>
            <a:xfrm>
              <a:off x="2272553" y="4191354"/>
              <a:ext cx="914400" cy="9144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387665" y="4463888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output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211367" y="4020670"/>
              <a:ext cx="1101527" cy="6278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6" idx="6"/>
              <a:endCxn id="7" idx="1"/>
            </p:cNvCxnSpPr>
            <p:nvPr/>
          </p:nvCxnSpPr>
          <p:spPr>
            <a:xfrm>
              <a:off x="3186953" y="4648554"/>
              <a:ext cx="120071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endCxn id="6" idx="2"/>
            </p:cNvCxnSpPr>
            <p:nvPr/>
          </p:nvCxnSpPr>
          <p:spPr>
            <a:xfrm>
              <a:off x="1211367" y="4334076"/>
              <a:ext cx="1061186" cy="3144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1211367" y="4601512"/>
              <a:ext cx="1020845" cy="465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endCxn id="6" idx="2"/>
            </p:cNvCxnSpPr>
            <p:nvPr/>
          </p:nvCxnSpPr>
          <p:spPr>
            <a:xfrm flipV="1">
              <a:off x="1211367" y="4648554"/>
              <a:ext cx="1061186" cy="2236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1211367" y="4648018"/>
              <a:ext cx="1061186" cy="6712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128899" y="3751730"/>
            <a:ext cx="584753" cy="1450822"/>
            <a:chOff x="1128899" y="3751730"/>
            <a:chExt cx="584753" cy="1450822"/>
          </a:xfrm>
        </p:grpSpPr>
        <p:sp>
          <p:nvSpPr>
            <p:cNvPr id="22" name="TextBox 21"/>
            <p:cNvSpPr txBox="1"/>
            <p:nvPr/>
          </p:nvSpPr>
          <p:spPr>
            <a:xfrm>
              <a:off x="1285330" y="375173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w</a:t>
              </a:r>
              <a:r>
                <a:rPr lang="en-US" i="1" baseline="-25000" dirty="0"/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17242" y="4052227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w</a:t>
              </a:r>
              <a:r>
                <a:rPr lang="en-US" i="1" baseline="-25000" dirty="0"/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79733" y="427340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w</a:t>
              </a:r>
              <a:r>
                <a:rPr lang="en-US" i="1" baseline="-25000" dirty="0"/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43992" y="4504572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w</a:t>
              </a:r>
              <a:r>
                <a:rPr lang="en-US" i="1" baseline="-25000" dirty="0"/>
                <a:t>4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28899" y="483322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/>
                <a:t>w</a:t>
              </a:r>
              <a:r>
                <a:rPr lang="en-US" i="1" baseline="-25000" dirty="0" err="1"/>
                <a:t>n</a:t>
              </a:r>
              <a:endParaRPr lang="en-US" i="1" baseline="-25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287646" y="4369783"/>
                <a:ext cx="856645" cy="512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646" y="4369783"/>
                <a:ext cx="856645" cy="512128"/>
              </a:xfrm>
              <a:prstGeom prst="rect">
                <a:avLst/>
              </a:prstGeom>
              <a:blipFill rotWithShape="0">
                <a:blip r:embed="rId4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213532" y="4077679"/>
                <a:ext cx="2723438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if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≤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threshold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charset="0"/>
                                </a:rPr>
                                <m:t>if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b="0" i="1" smtClean="0">
                                  <a:latin typeface="Cambria Math" charset="0"/>
                                </a:rPr>
                                <m:t>&gt;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threshold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532" y="4077679"/>
                <a:ext cx="2723438" cy="124854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914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7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Perceptrons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9116292" cy="5120349"/>
          </a:xfrm>
        </p:spPr>
        <p:txBody>
          <a:bodyPr>
            <a:normAutofit/>
          </a:bodyPr>
          <a:lstStyle/>
          <a:p>
            <a:r>
              <a:rPr lang="en-US" dirty="0"/>
              <a:t>A molecular example, using this molecule:</a:t>
            </a:r>
          </a:p>
          <a:p>
            <a:pPr lvl="1"/>
            <a:r>
              <a:rPr lang="en-US" dirty="0"/>
              <a:t>Should I have more coffee?</a:t>
            </a:r>
          </a:p>
          <a:p>
            <a:pPr lvl="2"/>
            <a:r>
              <a:rPr lang="en-US" dirty="0"/>
              <a:t>Output is 0 (no) or 1 (yes)</a:t>
            </a:r>
          </a:p>
          <a:p>
            <a:pPr lvl="2"/>
            <a:r>
              <a:rPr lang="en-US" dirty="0"/>
              <a:t>Inputs</a:t>
            </a:r>
          </a:p>
          <a:p>
            <a:pPr lvl="3"/>
            <a:r>
              <a:rPr lang="en-US" dirty="0"/>
              <a:t>Is it not yet the sleepy time? (x1 = 0 or 1)</a:t>
            </a:r>
          </a:p>
          <a:p>
            <a:pPr lvl="3"/>
            <a:r>
              <a:rPr lang="en-US" dirty="0"/>
              <a:t>Has it been two hours since my last coffee? (x2 = 0 or 1)</a:t>
            </a:r>
          </a:p>
          <a:p>
            <a:pPr lvl="3"/>
            <a:r>
              <a:rPr lang="en-US" dirty="0"/>
              <a:t>Am I going for coffee with one of you in DSMCER class? (x3 = 0 or 1)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529" y="1900121"/>
            <a:ext cx="1329765" cy="1293499"/>
          </a:xfrm>
          <a:prstGeom prst="rect">
            <a:avLst/>
          </a:prstGeom>
        </p:spPr>
      </p:pic>
      <p:grpSp>
        <p:nvGrpSpPr>
          <p:cNvPr id="101" name="Group 100"/>
          <p:cNvGrpSpPr/>
          <p:nvPr/>
        </p:nvGrpSpPr>
        <p:grpSpPr>
          <a:xfrm>
            <a:off x="92445" y="4717442"/>
            <a:ext cx="8794487" cy="1466955"/>
            <a:chOff x="92445" y="4717442"/>
            <a:chExt cx="8794487" cy="1466955"/>
          </a:xfrm>
        </p:grpSpPr>
        <p:sp>
          <p:nvSpPr>
            <p:cNvPr id="28" name="TextBox 27"/>
            <p:cNvSpPr txBox="1"/>
            <p:nvPr/>
          </p:nvSpPr>
          <p:spPr>
            <a:xfrm>
              <a:off x="92445" y="4717442"/>
              <a:ext cx="282417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Earlier than 4 pm?              </a:t>
              </a:r>
              <a:r>
                <a:rPr lang="en-US" i="1" dirty="0"/>
                <a:t>x</a:t>
              </a:r>
              <a:r>
                <a:rPr lang="en-US" i="1" baseline="-25000" dirty="0"/>
                <a:t>1</a:t>
              </a:r>
            </a:p>
            <a:p>
              <a:r>
                <a:rPr lang="en-US" dirty="0"/>
                <a:t>Last coffee &gt; 2 </a:t>
              </a:r>
              <a:r>
                <a:rPr lang="en-US" dirty="0" err="1"/>
                <a:t>hrs</a:t>
              </a:r>
              <a:r>
                <a:rPr lang="en-US" dirty="0"/>
                <a:t>?            </a:t>
              </a:r>
              <a:r>
                <a:rPr lang="en-US" i="1" dirty="0"/>
                <a:t>x</a:t>
              </a:r>
              <a:r>
                <a:rPr lang="en-US" i="1" baseline="-25000" dirty="0"/>
                <a:t>2</a:t>
              </a:r>
            </a:p>
            <a:p>
              <a:r>
                <a:rPr lang="en-US" dirty="0" err="1"/>
                <a:t>DSMCERer</a:t>
              </a:r>
              <a:r>
                <a:rPr lang="en-US" dirty="0"/>
                <a:t>?       	          </a:t>
              </a:r>
              <a:r>
                <a:rPr lang="en-US" i="1" dirty="0"/>
                <a:t> x</a:t>
              </a:r>
              <a:r>
                <a:rPr lang="en-US" i="1" baseline="-25000" dirty="0"/>
                <a:t>3</a:t>
              </a:r>
            </a:p>
          </p:txBody>
        </p:sp>
        <p:sp>
          <p:nvSpPr>
            <p:cNvPr id="33" name="Oval 32"/>
            <p:cNvSpPr/>
            <p:nvPr/>
          </p:nvSpPr>
          <p:spPr>
            <a:xfrm>
              <a:off x="3933992" y="5104956"/>
              <a:ext cx="914400" cy="9144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962782" y="519079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output</a:t>
              </a: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2872806" y="4934272"/>
              <a:ext cx="1101527" cy="6278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5" idx="6"/>
              <a:endCxn id="36" idx="1"/>
            </p:cNvCxnSpPr>
            <p:nvPr/>
          </p:nvCxnSpPr>
          <p:spPr>
            <a:xfrm>
              <a:off x="4848392" y="5562156"/>
              <a:ext cx="120071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3949085" y="5283385"/>
                  <a:ext cx="856645" cy="5121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9085" y="5283385"/>
                  <a:ext cx="856645" cy="51212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163494" y="4935850"/>
                  <a:ext cx="2723438" cy="12485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if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≤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threshold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if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&gt;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threshold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3494" y="4935850"/>
                  <a:ext cx="2723438" cy="124854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Straight Arrow Connector 93"/>
            <p:cNvCxnSpPr>
              <a:endCxn id="47" idx="1"/>
            </p:cNvCxnSpPr>
            <p:nvPr/>
          </p:nvCxnSpPr>
          <p:spPr>
            <a:xfrm>
              <a:off x="2835218" y="5248213"/>
              <a:ext cx="1113867" cy="2912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endCxn id="33" idx="2"/>
            </p:cNvCxnSpPr>
            <p:nvPr/>
          </p:nvCxnSpPr>
          <p:spPr>
            <a:xfrm>
              <a:off x="2881621" y="5536532"/>
              <a:ext cx="1052371" cy="256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457199" y="5750004"/>
            <a:ext cx="2236230" cy="1107996"/>
            <a:chOff x="457199" y="5750004"/>
            <a:chExt cx="2236230" cy="1107996"/>
          </a:xfrm>
        </p:grpSpPr>
        <p:sp>
          <p:nvSpPr>
            <p:cNvPr id="98" name="TextBox 97"/>
            <p:cNvSpPr txBox="1"/>
            <p:nvPr/>
          </p:nvSpPr>
          <p:spPr>
            <a:xfrm>
              <a:off x="457199" y="5750004"/>
              <a:ext cx="75693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w</a:t>
              </a:r>
              <a:r>
                <a:rPr lang="en-US" i="1" baseline="-25000" dirty="0"/>
                <a:t>1</a:t>
              </a:r>
              <a:r>
                <a:rPr lang="en-US" dirty="0"/>
                <a:t> = ?</a:t>
              </a:r>
            </a:p>
            <a:p>
              <a:r>
                <a:rPr lang="en-US" i="1" dirty="0"/>
                <a:t>w</a:t>
              </a:r>
              <a:r>
                <a:rPr lang="en-US" i="1" baseline="-25000" dirty="0"/>
                <a:t>2</a:t>
              </a:r>
              <a:r>
                <a:rPr lang="en-US" dirty="0"/>
                <a:t> = ?</a:t>
              </a:r>
              <a:endParaRPr lang="en-US" i="1" baseline="-25000" dirty="0"/>
            </a:p>
            <a:p>
              <a:r>
                <a:rPr lang="en-US" i="1" dirty="0"/>
                <a:t>w</a:t>
              </a:r>
              <a:r>
                <a:rPr lang="en-US" i="1" baseline="-25000" dirty="0"/>
                <a:t>3</a:t>
              </a:r>
              <a:r>
                <a:rPr lang="en-US" dirty="0"/>
                <a:t> = ?</a:t>
              </a:r>
              <a:endParaRPr lang="en-US" i="1" baseline="-25000" dirty="0"/>
            </a:p>
            <a:p>
              <a:endParaRPr lang="en-US" i="1" baseline="-25000" dirty="0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280670" y="6019356"/>
              <a:ext cx="14127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threshold = 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150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Recall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Linear algebra: dot product of two vectors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the context of a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958352" y="2339789"/>
                <a:ext cx="3404347" cy="10752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𝑤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m:rPr>
                        <m:nor/>
                      </m:rPr>
                      <a:rPr lang="en-US" dirty="0"/>
                      <m:t>x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r>
                      <a:rPr lang="mr-IN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mr-IN" b="0" i="1" dirty="0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mr-IN" b="0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nary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b="0" dirty="0">
                    <a:ea typeface="Cambria Math" charset="0"/>
                    <a:cs typeface="Cambria Math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352" y="2339789"/>
                <a:ext cx="3404347" cy="10752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/>
          <p:cNvGrpSpPr/>
          <p:nvPr/>
        </p:nvGrpSpPr>
        <p:grpSpPr>
          <a:xfrm>
            <a:off x="1006927" y="4666130"/>
            <a:ext cx="7130146" cy="1873553"/>
            <a:chOff x="806824" y="3751730"/>
            <a:chExt cx="7130146" cy="1873553"/>
          </a:xfrm>
        </p:grpSpPr>
        <p:sp>
          <p:nvSpPr>
            <p:cNvPr id="5" name="TextBox 4"/>
            <p:cNvSpPr txBox="1"/>
            <p:nvPr/>
          </p:nvSpPr>
          <p:spPr>
            <a:xfrm>
              <a:off x="806824" y="3778624"/>
              <a:ext cx="364202" cy="1846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x</a:t>
              </a:r>
              <a:r>
                <a:rPr lang="en-US" i="1" baseline="-25000" dirty="0"/>
                <a:t>1</a:t>
              </a:r>
            </a:p>
            <a:p>
              <a:r>
                <a:rPr lang="en-US" i="1" dirty="0"/>
                <a:t>x</a:t>
              </a:r>
              <a:r>
                <a:rPr lang="en-US" i="1" baseline="-25000" dirty="0"/>
                <a:t>2</a:t>
              </a:r>
            </a:p>
            <a:p>
              <a:r>
                <a:rPr lang="en-US" i="1" dirty="0"/>
                <a:t>x</a:t>
              </a:r>
              <a:r>
                <a:rPr lang="en-US" i="1" baseline="-25000" dirty="0"/>
                <a:t>3</a:t>
              </a:r>
            </a:p>
            <a:p>
              <a:r>
                <a:rPr lang="en-US" i="1" dirty="0"/>
                <a:t>x</a:t>
              </a:r>
              <a:r>
                <a:rPr lang="en-US" i="1" baseline="-25000" dirty="0"/>
                <a:t>4</a:t>
              </a:r>
            </a:p>
            <a:p>
              <a:r>
                <a:rPr lang="mr-IN" i="1" baseline="-25000" dirty="0"/>
                <a:t>…</a:t>
              </a:r>
              <a:endParaRPr lang="en-US" i="1" baseline="-25000" dirty="0"/>
            </a:p>
            <a:p>
              <a:r>
                <a:rPr lang="en-US" i="1" dirty="0" err="1"/>
                <a:t>x</a:t>
              </a:r>
              <a:r>
                <a:rPr lang="en-US" i="1" baseline="-25000" dirty="0" err="1"/>
                <a:t>n</a:t>
              </a:r>
              <a:endParaRPr lang="en-US" i="1" baseline="-25000" dirty="0"/>
            </a:p>
            <a:p>
              <a:endParaRPr lang="en-US" i="1" baseline="-25000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211367" y="4020670"/>
              <a:ext cx="4002165" cy="1298626"/>
              <a:chOff x="1211367" y="4020670"/>
              <a:chExt cx="4002165" cy="1298626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2272553" y="4191354"/>
                <a:ext cx="914400" cy="91440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4387665" y="4463888"/>
                <a:ext cx="8258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output</a:t>
                </a:r>
              </a:p>
            </p:txBody>
          </p:sp>
          <p:cxnSp>
            <p:nvCxnSpPr>
              <p:cNvPr id="9" name="Straight Arrow Connector 8"/>
              <p:cNvCxnSpPr/>
              <p:nvPr/>
            </p:nvCxnSpPr>
            <p:spPr>
              <a:xfrm>
                <a:off x="1211367" y="4020670"/>
                <a:ext cx="1101527" cy="62788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9" idx="6"/>
                <a:endCxn id="10" idx="1"/>
              </p:cNvCxnSpPr>
              <p:nvPr/>
            </p:nvCxnSpPr>
            <p:spPr>
              <a:xfrm>
                <a:off x="3186953" y="4648554"/>
                <a:ext cx="120071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>
                <a:endCxn id="9" idx="2"/>
              </p:cNvCxnSpPr>
              <p:nvPr/>
            </p:nvCxnSpPr>
            <p:spPr>
              <a:xfrm>
                <a:off x="1211367" y="4334076"/>
                <a:ext cx="1061186" cy="3144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>
                <a:off x="1211367" y="4601512"/>
                <a:ext cx="1020845" cy="465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>
                <a:endCxn id="9" idx="2"/>
              </p:cNvCxnSpPr>
              <p:nvPr/>
            </p:nvCxnSpPr>
            <p:spPr>
              <a:xfrm flipV="1">
                <a:off x="1211367" y="4648554"/>
                <a:ext cx="1061186" cy="2236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 flipV="1">
                <a:off x="1211367" y="4648018"/>
                <a:ext cx="1061186" cy="6712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1128899" y="3751730"/>
              <a:ext cx="584753" cy="1450822"/>
              <a:chOff x="1128899" y="3751730"/>
              <a:chExt cx="584753" cy="145082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1285330" y="375173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w</a:t>
                </a:r>
                <a:r>
                  <a:rPr lang="en-US" i="1" baseline="-25000" dirty="0"/>
                  <a:t>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217242" y="4052227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w</a:t>
                </a:r>
                <a:r>
                  <a:rPr lang="en-US" i="1" baseline="-25000" dirty="0"/>
                  <a:t>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179733" y="427340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w</a:t>
                </a:r>
                <a:r>
                  <a:rPr lang="en-US" i="1" baseline="-25000" dirty="0"/>
                  <a:t>3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143992" y="4504572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w</a:t>
                </a:r>
                <a:r>
                  <a:rPr lang="en-US" i="1" baseline="-25000" dirty="0"/>
                  <a:t>4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128899" y="483322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err="1"/>
                  <a:t>w</a:t>
                </a:r>
                <a:r>
                  <a:rPr lang="en-US" i="1" baseline="-25000" dirty="0" err="1"/>
                  <a:t>n</a:t>
                </a:r>
                <a:endParaRPr lang="en-US" i="1" baseline="-250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287646" y="4369783"/>
                  <a:ext cx="856645" cy="5121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7646" y="4369783"/>
                  <a:ext cx="856645" cy="51212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5213532" y="4077679"/>
                  <a:ext cx="2723438" cy="12485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if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≤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threshold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if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&gt;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threshold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3532" y="4077679"/>
                  <a:ext cx="2723438" cy="124854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5458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Modifying the perceptron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Let’s rewrite the perceptron equation in terms of </a:t>
            </a:r>
            <a:r>
              <a:rPr lang="en-US" i="1" dirty="0"/>
              <a:t>bias</a:t>
            </a:r>
          </a:p>
          <a:p>
            <a:endParaRPr lang="en-US" i="1" dirty="0"/>
          </a:p>
          <a:p>
            <a:pPr lvl="1"/>
            <a:r>
              <a:rPr lang="en-US" dirty="0"/>
              <a:t>Bias is effectively how easy it is to trigger a 1 (or fire)</a:t>
            </a:r>
          </a:p>
          <a:p>
            <a:pPr lvl="1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060715" y="4191354"/>
            <a:ext cx="6427774" cy="1873553"/>
            <a:chOff x="806824" y="3751730"/>
            <a:chExt cx="6427774" cy="1873553"/>
          </a:xfrm>
        </p:grpSpPr>
        <p:sp>
          <p:nvSpPr>
            <p:cNvPr id="5" name="TextBox 4"/>
            <p:cNvSpPr txBox="1"/>
            <p:nvPr/>
          </p:nvSpPr>
          <p:spPr>
            <a:xfrm>
              <a:off x="806824" y="3778624"/>
              <a:ext cx="364202" cy="1846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x</a:t>
              </a:r>
              <a:r>
                <a:rPr lang="en-US" i="1" baseline="-25000" dirty="0"/>
                <a:t>1</a:t>
              </a:r>
            </a:p>
            <a:p>
              <a:r>
                <a:rPr lang="en-US" i="1" dirty="0"/>
                <a:t>x</a:t>
              </a:r>
              <a:r>
                <a:rPr lang="en-US" i="1" baseline="-25000" dirty="0"/>
                <a:t>2</a:t>
              </a:r>
            </a:p>
            <a:p>
              <a:r>
                <a:rPr lang="en-US" i="1" dirty="0"/>
                <a:t>x</a:t>
              </a:r>
              <a:r>
                <a:rPr lang="en-US" i="1" baseline="-25000" dirty="0"/>
                <a:t>3</a:t>
              </a:r>
            </a:p>
            <a:p>
              <a:r>
                <a:rPr lang="en-US" i="1" dirty="0"/>
                <a:t>x</a:t>
              </a:r>
              <a:r>
                <a:rPr lang="en-US" i="1" baseline="-25000" dirty="0"/>
                <a:t>4</a:t>
              </a:r>
            </a:p>
            <a:p>
              <a:r>
                <a:rPr lang="mr-IN" i="1" baseline="-25000" dirty="0"/>
                <a:t>…</a:t>
              </a:r>
              <a:endParaRPr lang="en-US" i="1" baseline="-25000" dirty="0"/>
            </a:p>
            <a:p>
              <a:r>
                <a:rPr lang="en-US" i="1" dirty="0" err="1"/>
                <a:t>x</a:t>
              </a:r>
              <a:r>
                <a:rPr lang="en-US" i="1" baseline="-25000" dirty="0" err="1"/>
                <a:t>n</a:t>
              </a:r>
              <a:endParaRPr lang="en-US" i="1" baseline="-25000" dirty="0"/>
            </a:p>
            <a:p>
              <a:endParaRPr lang="en-US" i="1" baseline="-25000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211367" y="4020670"/>
              <a:ext cx="4002165" cy="1298626"/>
              <a:chOff x="1211367" y="4020670"/>
              <a:chExt cx="4002165" cy="1298626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2272553" y="4191354"/>
                <a:ext cx="914400" cy="91440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387665" y="4463888"/>
                <a:ext cx="8258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output</a:t>
                </a:r>
              </a:p>
            </p:txBody>
          </p:sp>
          <p:cxnSp>
            <p:nvCxnSpPr>
              <p:cNvPr id="17" name="Straight Arrow Connector 16"/>
              <p:cNvCxnSpPr/>
              <p:nvPr/>
            </p:nvCxnSpPr>
            <p:spPr>
              <a:xfrm>
                <a:off x="1211367" y="4020670"/>
                <a:ext cx="1101527" cy="62788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>
                <a:stCxn id="11" idx="6"/>
                <a:endCxn id="12" idx="1"/>
              </p:cNvCxnSpPr>
              <p:nvPr/>
            </p:nvCxnSpPr>
            <p:spPr>
              <a:xfrm>
                <a:off x="3186953" y="4648554"/>
                <a:ext cx="120071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>
                <a:endCxn id="11" idx="2"/>
              </p:cNvCxnSpPr>
              <p:nvPr/>
            </p:nvCxnSpPr>
            <p:spPr>
              <a:xfrm>
                <a:off x="1211367" y="4334076"/>
                <a:ext cx="1061186" cy="3144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>
                <a:off x="1211367" y="4601512"/>
                <a:ext cx="1020845" cy="465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>
                <a:endCxn id="11" idx="2"/>
              </p:cNvCxnSpPr>
              <p:nvPr/>
            </p:nvCxnSpPr>
            <p:spPr>
              <a:xfrm flipV="1">
                <a:off x="1211367" y="4648554"/>
                <a:ext cx="1061186" cy="2236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 flipV="1">
                <a:off x="1211367" y="4648018"/>
                <a:ext cx="1061186" cy="6712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/>
            <p:cNvGrpSpPr/>
            <p:nvPr/>
          </p:nvGrpSpPr>
          <p:grpSpPr>
            <a:xfrm>
              <a:off x="1128899" y="3751730"/>
              <a:ext cx="584753" cy="1450822"/>
              <a:chOff x="1128899" y="3751730"/>
              <a:chExt cx="584753" cy="1450822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1285330" y="375173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w</a:t>
                </a:r>
                <a:r>
                  <a:rPr lang="en-US" i="1" baseline="-25000" dirty="0"/>
                  <a:t>1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217242" y="4052227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w</a:t>
                </a:r>
                <a:r>
                  <a:rPr lang="en-US" i="1" baseline="-25000" dirty="0"/>
                  <a:t>2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179733" y="427340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w</a:t>
                </a:r>
                <a:r>
                  <a:rPr lang="en-US" i="1" baseline="-25000" dirty="0"/>
                  <a:t>3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143992" y="4504572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w</a:t>
                </a:r>
                <a:r>
                  <a:rPr lang="en-US" i="1" baseline="-25000" dirty="0"/>
                  <a:t>4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128899" y="483322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err="1"/>
                  <a:t>w</a:t>
                </a:r>
                <a:r>
                  <a:rPr lang="en-US" i="1" baseline="-25000" dirty="0" err="1"/>
                  <a:t>n</a:t>
                </a:r>
                <a:endParaRPr lang="en-US" i="1" baseline="-250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2287646" y="4369783"/>
                  <a:ext cx="856645" cy="5121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7646" y="4369783"/>
                  <a:ext cx="856645" cy="51212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5213532" y="4333801"/>
                  <a:ext cx="2021066" cy="6178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if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≤0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&gt;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3532" y="4333801"/>
                  <a:ext cx="2021066" cy="61786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9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486103" y="2593296"/>
                <a:ext cx="2339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bias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 = </m:t>
                      </m:r>
                      <m:r>
                        <a:rPr lang="en-US" b="0" i="1" smtClean="0">
                          <a:latin typeface="Cambria Math" charset="0"/>
                        </a:rPr>
                        <m:t>𝑏</m:t>
                      </m:r>
                      <m:r>
                        <a:rPr lang="en-US" b="0" i="1" smtClean="0">
                          <a:latin typeface="Cambria Math" charset="0"/>
                        </a:rPr>
                        <m:t> ≡−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threshold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103" y="2593296"/>
                <a:ext cx="2339038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083" t="-143478" r="-2083" b="-17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193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Multilayer Perceptron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We can layer </a:t>
            </a:r>
            <a:r>
              <a:rPr lang="en-US" dirty="0" err="1"/>
              <a:t>perceptrons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352800"/>
            <a:ext cx="4546600" cy="3505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2292724"/>
            <a:ext cx="3365500" cy="160020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3657600" y="3617259"/>
            <a:ext cx="2151529" cy="1062317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93377" y="4944035"/>
            <a:ext cx="33214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for each perceptron there is still only one output, but it is fed into multiple other </a:t>
            </a:r>
            <a:r>
              <a:rPr lang="en-US" dirty="0" err="1"/>
              <a:t>perceptrons</a:t>
            </a:r>
            <a:r>
              <a:rPr lang="en-US" dirty="0"/>
              <a:t> in the next layer.</a:t>
            </a:r>
          </a:p>
        </p:txBody>
      </p:sp>
    </p:spTree>
    <p:extLst>
      <p:ext uri="{BB962C8B-B14F-4D97-AF65-F5344CB8AC3E}">
        <p14:creationId xmlns:p14="http://schemas.microsoft.com/office/powerpoint/2010/main" val="80084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Multilayer Perceptron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We can layer </a:t>
            </a:r>
            <a:r>
              <a:rPr lang="en-US" dirty="0" err="1"/>
              <a:t>perceptrons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352800"/>
            <a:ext cx="4546600" cy="3505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2292724"/>
            <a:ext cx="3365500" cy="160020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3657600" y="3617259"/>
            <a:ext cx="2151529" cy="1062317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7199" y="4292952"/>
            <a:ext cx="38862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Layer 1 makes very simple decisions based on the raw inputs.</a:t>
            </a:r>
          </a:p>
          <a:p>
            <a:endParaRPr lang="en-US" dirty="0"/>
          </a:p>
          <a:p>
            <a:r>
              <a:rPr lang="en-US" dirty="0"/>
              <a:t>Layer 2 makes abstract and complex decisions based on the layer 1’s results.</a:t>
            </a:r>
          </a:p>
          <a:p>
            <a:endParaRPr lang="en-US" dirty="0"/>
          </a:p>
          <a:p>
            <a:r>
              <a:rPr lang="en-US" dirty="0"/>
              <a:t>Can layer 2 access the raw inputs?</a:t>
            </a:r>
          </a:p>
        </p:txBody>
      </p:sp>
    </p:spTree>
    <p:extLst>
      <p:ext uri="{BB962C8B-B14F-4D97-AF65-F5344CB8AC3E}">
        <p14:creationId xmlns:p14="http://schemas.microsoft.com/office/powerpoint/2010/main" val="395148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5400">
          <a:solidFill>
            <a:schemeClr val="tx1">
              <a:lumMod val="95000"/>
              <a:lumOff val="5000"/>
            </a:schemeClr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95000"/>
              <a:lumOff val="5000"/>
            </a:schemeClr>
          </a:solidFill>
          <a:tailEnd type="triangle" w="lg" len="lg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21970</TotalTime>
  <Words>1688</Words>
  <Application>Microsoft Office PowerPoint</Application>
  <PresentationFormat>On-screen Show (4:3)</PresentationFormat>
  <Paragraphs>411</Paragraphs>
  <Slides>36</Slides>
  <Notes>36</Notes>
  <HiddenSlides>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Cambria Math</vt:lpstr>
      <vt:lpstr>Courier New</vt:lpstr>
      <vt:lpstr>Office Theme</vt:lpstr>
      <vt:lpstr>Neural Networks</vt:lpstr>
      <vt:lpstr>Neural Networks</vt:lpstr>
      <vt:lpstr>Neural Networks</vt:lpstr>
      <vt:lpstr>Perceptrons</vt:lpstr>
      <vt:lpstr>Perceptrons</vt:lpstr>
      <vt:lpstr>Recall…</vt:lpstr>
      <vt:lpstr>Modifying the perceptron</vt:lpstr>
      <vt:lpstr>Multilayer Perceptron</vt:lpstr>
      <vt:lpstr>Multilayer Perceptron</vt:lpstr>
      <vt:lpstr>Multilayer Perceptron</vt:lpstr>
      <vt:lpstr>Multilayer Perceptron</vt:lpstr>
      <vt:lpstr>Multilayer Perceptron</vt:lpstr>
      <vt:lpstr>The sigmoid function</vt:lpstr>
      <vt:lpstr>Sigmoid neuron</vt:lpstr>
      <vt:lpstr>Sigmoid neuron</vt:lpstr>
      <vt:lpstr>Neural network</vt:lpstr>
      <vt:lpstr>Neural network</vt:lpstr>
      <vt:lpstr>Neural network</vt:lpstr>
      <vt:lpstr>Learning in neural networks</vt:lpstr>
      <vt:lpstr>Learning in neural networks</vt:lpstr>
      <vt:lpstr>Learning in neural networks</vt:lpstr>
      <vt:lpstr>Learning in neural networks</vt:lpstr>
      <vt:lpstr>Learning in neural networks</vt:lpstr>
      <vt:lpstr>Learning in neural networks</vt:lpstr>
      <vt:lpstr>Limitations of sigmoids</vt:lpstr>
      <vt:lpstr>Limitations of sigmoids</vt:lpstr>
      <vt:lpstr>Activation alternatives</vt:lpstr>
      <vt:lpstr>Activation alternatives</vt:lpstr>
      <vt:lpstr>A better cost function</vt:lpstr>
      <vt:lpstr>A better cost function</vt:lpstr>
      <vt:lpstr>A better cost function</vt:lpstr>
      <vt:lpstr>Another output function</vt:lpstr>
      <vt:lpstr>Another output function</vt:lpstr>
      <vt:lpstr>Monitoring training</vt:lpstr>
      <vt:lpstr>Questions?</vt:lpstr>
      <vt:lpstr>Python time!  WEEEE!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Ting Cao</cp:lastModifiedBy>
  <cp:revision>799</cp:revision>
  <cp:lastPrinted>2018-01-04T18:38:40Z</cp:lastPrinted>
  <dcterms:created xsi:type="dcterms:W3CDTF">2015-01-21T04:58:27Z</dcterms:created>
  <dcterms:modified xsi:type="dcterms:W3CDTF">2020-03-06T01:33:48Z</dcterms:modified>
</cp:coreProperties>
</file>